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3B7218-A2AB-4AED-9124-818C0475FCA4}" v="1" dt="2023-05-25T06:30:40.2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34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 Van Khanh 20204990" userId="84f7d4ef-0cb4-4661-b021-cf92c5c55a89" providerId="ADAL" clId="{DB3B7218-A2AB-4AED-9124-818C0475FCA4}"/>
    <pc:docChg chg="undo custSel modSld">
      <pc:chgData name="Mac Van Khanh 20204990" userId="84f7d4ef-0cb4-4661-b021-cf92c5c55a89" providerId="ADAL" clId="{DB3B7218-A2AB-4AED-9124-818C0475FCA4}" dt="2023-05-25T06:54:42.356" v="964" actId="20577"/>
      <pc:docMkLst>
        <pc:docMk/>
      </pc:docMkLst>
      <pc:sldChg chg="modSp mod">
        <pc:chgData name="Mac Van Khanh 20204990" userId="84f7d4ef-0cb4-4661-b021-cf92c5c55a89" providerId="ADAL" clId="{DB3B7218-A2AB-4AED-9124-818C0475FCA4}" dt="2023-05-25T06:28:32.239" v="97" actId="20577"/>
        <pc:sldMkLst>
          <pc:docMk/>
          <pc:sldMk cId="0" sldId="260"/>
        </pc:sldMkLst>
        <pc:graphicFrameChg chg="modGraphic">
          <ac:chgData name="Mac Van Khanh 20204990" userId="84f7d4ef-0cb4-4661-b021-cf92c5c55a89" providerId="ADAL" clId="{DB3B7218-A2AB-4AED-9124-818C0475FCA4}" dt="2023-05-25T06:28:32.239" v="97" actId="20577"/>
          <ac:graphicFrameMkLst>
            <pc:docMk/>
            <pc:sldMk cId="0" sldId="260"/>
            <ac:graphicFrameMk id="6" creationId="{00000000-0000-0000-0000-000000000000}"/>
          </ac:graphicFrameMkLst>
        </pc:graphicFrameChg>
      </pc:sldChg>
      <pc:sldChg chg="addSp modSp mod">
        <pc:chgData name="Mac Van Khanh 20204990" userId="84f7d4ef-0cb4-4661-b021-cf92c5c55a89" providerId="ADAL" clId="{DB3B7218-A2AB-4AED-9124-818C0475FCA4}" dt="2023-05-25T06:31:04.634" v="149" actId="20577"/>
        <pc:sldMkLst>
          <pc:docMk/>
          <pc:sldMk cId="0" sldId="266"/>
        </pc:sldMkLst>
        <pc:spChg chg="mod">
          <ac:chgData name="Mac Van Khanh 20204990" userId="84f7d4ef-0cb4-4661-b021-cf92c5c55a89" providerId="ADAL" clId="{DB3B7218-A2AB-4AED-9124-818C0475FCA4}" dt="2023-05-25T06:30:17.282" v="111" actId="20577"/>
          <ac:spMkLst>
            <pc:docMk/>
            <pc:sldMk cId="0" sldId="266"/>
            <ac:spMk id="10" creationId="{00000000-0000-0000-0000-000000000000}"/>
          </ac:spMkLst>
        </pc:spChg>
        <pc:spChg chg="add mod">
          <ac:chgData name="Mac Van Khanh 20204990" userId="84f7d4ef-0cb4-4661-b021-cf92c5c55a89" providerId="ADAL" clId="{DB3B7218-A2AB-4AED-9124-818C0475FCA4}" dt="2023-05-25T06:31:04.634" v="149" actId="20577"/>
          <ac:spMkLst>
            <pc:docMk/>
            <pc:sldMk cId="0" sldId="266"/>
            <ac:spMk id="12" creationId="{3DE806B1-AE6E-E0B6-9210-49BDB00D83AE}"/>
          </ac:spMkLst>
        </pc:spChg>
      </pc:sldChg>
      <pc:sldChg chg="modSp mod">
        <pc:chgData name="Mac Van Khanh 20204990" userId="84f7d4ef-0cb4-4661-b021-cf92c5c55a89" providerId="ADAL" clId="{DB3B7218-A2AB-4AED-9124-818C0475FCA4}" dt="2023-05-25T06:39:57.160" v="184" actId="20577"/>
        <pc:sldMkLst>
          <pc:docMk/>
          <pc:sldMk cId="0" sldId="271"/>
        </pc:sldMkLst>
        <pc:spChg chg="mod">
          <ac:chgData name="Mac Van Khanh 20204990" userId="84f7d4ef-0cb4-4661-b021-cf92c5c55a89" providerId="ADAL" clId="{DB3B7218-A2AB-4AED-9124-818C0475FCA4}" dt="2023-05-25T06:39:57.160" v="184" actId="20577"/>
          <ac:spMkLst>
            <pc:docMk/>
            <pc:sldMk cId="0" sldId="271"/>
            <ac:spMk id="7" creationId="{00000000-0000-0000-0000-000000000000}"/>
          </ac:spMkLst>
        </pc:spChg>
      </pc:sldChg>
      <pc:sldChg chg="modSp mod">
        <pc:chgData name="Mac Van Khanh 20204990" userId="84f7d4ef-0cb4-4661-b021-cf92c5c55a89" providerId="ADAL" clId="{DB3B7218-A2AB-4AED-9124-818C0475FCA4}" dt="2023-05-25T06:51:29.707" v="802" actId="20577"/>
        <pc:sldMkLst>
          <pc:docMk/>
          <pc:sldMk cId="0" sldId="273"/>
        </pc:sldMkLst>
        <pc:spChg chg="mod">
          <ac:chgData name="Mac Van Khanh 20204990" userId="84f7d4ef-0cb4-4661-b021-cf92c5c55a89" providerId="ADAL" clId="{DB3B7218-A2AB-4AED-9124-818C0475FCA4}" dt="2023-05-25T06:51:29.707" v="802" actId="20577"/>
          <ac:spMkLst>
            <pc:docMk/>
            <pc:sldMk cId="0" sldId="273"/>
            <ac:spMk id="8" creationId="{00000000-0000-0000-0000-000000000000}"/>
          </ac:spMkLst>
        </pc:spChg>
      </pc:sldChg>
      <pc:sldChg chg="modSp mod">
        <pc:chgData name="Mac Van Khanh 20204990" userId="84f7d4ef-0cb4-4661-b021-cf92c5c55a89" providerId="ADAL" clId="{DB3B7218-A2AB-4AED-9124-818C0475FCA4}" dt="2023-05-25T06:54:42.356" v="964" actId="20577"/>
        <pc:sldMkLst>
          <pc:docMk/>
          <pc:sldMk cId="0" sldId="274"/>
        </pc:sldMkLst>
        <pc:spChg chg="mod">
          <ac:chgData name="Mac Van Khanh 20204990" userId="84f7d4ef-0cb4-4661-b021-cf92c5c55a89" providerId="ADAL" clId="{DB3B7218-A2AB-4AED-9124-818C0475FCA4}" dt="2023-05-25T06:54:42.356" v="964" actId="20577"/>
          <ac:spMkLst>
            <pc:docMk/>
            <pc:sldMk cId="0" sldId="274"/>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099440" y="8911740"/>
            <a:ext cx="787500" cy="787500"/>
          </a:xfrm>
          <a:prstGeom prst="rect">
            <a:avLst/>
          </a:prstGeom>
        </p:spPr>
      </p:pic>
      <p:sp>
        <p:nvSpPr>
          <p:cNvPr id="17" name="bg object 17"/>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291238" y="0"/>
            <a:ext cx="396900" cy="2221308"/>
          </a:xfrm>
          <a:prstGeom prst="rect">
            <a:avLst/>
          </a:prstGeom>
        </p:spPr>
      </p:pic>
      <p:sp>
        <p:nvSpPr>
          <p:cNvPr id="19" name="bg object 19"/>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pic>
        <p:nvPicPr>
          <p:cNvPr id="20" name="bg object 20"/>
          <p:cNvPicPr/>
          <p:nvPr/>
        </p:nvPicPr>
        <p:blipFill>
          <a:blip r:embed="rId4" cstate="print"/>
          <a:stretch>
            <a:fillRect/>
          </a:stretch>
        </p:blipFill>
        <p:spPr>
          <a:xfrm>
            <a:off x="0" y="2045425"/>
            <a:ext cx="13004799" cy="6579525"/>
          </a:xfrm>
          <a:prstGeom prst="rect">
            <a:avLst/>
          </a:prstGeom>
        </p:spPr>
      </p:pic>
      <p:sp>
        <p:nvSpPr>
          <p:cNvPr id="2" name="Holder 2"/>
          <p:cNvSpPr>
            <a:spLocks noGrp="1"/>
          </p:cNvSpPr>
          <p:nvPr>
            <p:ph type="ctrTitle"/>
          </p:nvPr>
        </p:nvSpPr>
        <p:spPr>
          <a:xfrm>
            <a:off x="781825" y="167698"/>
            <a:ext cx="11441149" cy="7797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099440" y="8911740"/>
            <a:ext cx="787500" cy="787500"/>
          </a:xfrm>
          <a:prstGeom prst="rect">
            <a:avLst/>
          </a:prstGeom>
        </p:spPr>
      </p:pic>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a:endParaRPr/>
          </a:p>
        </p:txBody>
      </p:sp>
      <p:sp>
        <p:nvSpPr>
          <p:cNvPr id="3" name="Holder 3"/>
          <p:cNvSpPr>
            <a:spLocks noGrp="1"/>
          </p:cNvSpPr>
          <p:nvPr>
            <p:ph type="body" idx="1"/>
          </p:nvPr>
        </p:nvSpPr>
        <p:spPr/>
        <p:txBody>
          <a:bodyPr lIns="0" tIns="0" rIns="0" bIns="0"/>
          <a:lstStyle>
            <a:lvl1pPr>
              <a:defRPr sz="5400" b="0" i="0">
                <a:solidFill>
                  <a:srgbClr val="C82506"/>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C63024"/>
                </a:solidFill>
                <a:latin typeface="MS PGothic"/>
                <a:cs typeface="MS P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5" name="Holder 5"/>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4" name="Holder 4"/>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57525" y="4343958"/>
            <a:ext cx="4089748" cy="1000760"/>
          </a:xfrm>
          <a:prstGeom prst="rect">
            <a:avLst/>
          </a:prstGeom>
        </p:spPr>
        <p:txBody>
          <a:bodyPr wrap="square" lIns="0" tIns="0" rIns="0" bIns="0">
            <a:spAutoFit/>
          </a:bodyPr>
          <a:lstStyle>
            <a:lvl1pPr>
              <a:defRPr sz="6400" b="0" i="0">
                <a:solidFill>
                  <a:srgbClr val="C63024"/>
                </a:solidFill>
                <a:latin typeface="MS PGothic"/>
                <a:cs typeface="MS PGothic"/>
              </a:defRPr>
            </a:lvl1pPr>
          </a:lstStyle>
          <a:p>
            <a:endParaRPr/>
          </a:p>
        </p:txBody>
      </p:sp>
      <p:sp>
        <p:nvSpPr>
          <p:cNvPr id="3" name="Holder 3"/>
          <p:cNvSpPr>
            <a:spLocks noGrp="1"/>
          </p:cNvSpPr>
          <p:nvPr>
            <p:ph type="body" idx="1"/>
          </p:nvPr>
        </p:nvSpPr>
        <p:spPr>
          <a:xfrm>
            <a:off x="465554" y="3321050"/>
            <a:ext cx="12073690" cy="2578735"/>
          </a:xfrm>
          <a:prstGeom prst="rect">
            <a:avLst/>
          </a:prstGeom>
        </p:spPr>
        <p:txBody>
          <a:bodyPr wrap="square" lIns="0" tIns="0" rIns="0" bIns="0">
            <a:spAutoFit/>
          </a:bodyPr>
          <a:lstStyle>
            <a:lvl1pPr>
              <a:defRPr sz="5400" b="0" i="0">
                <a:solidFill>
                  <a:srgbClr val="C82506"/>
                </a:solidFill>
                <a:latin typeface="MS PGothic"/>
                <a:cs typeface="MS PGothic"/>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5/25/2023</a:t>
            </a:fld>
            <a:endParaRPr lang="en-US"/>
          </a:p>
        </p:txBody>
      </p:sp>
      <p:sp>
        <p:nvSpPr>
          <p:cNvPr id="6" name="Holder 6"/>
          <p:cNvSpPr>
            <a:spLocks noGrp="1"/>
          </p:cNvSpPr>
          <p:nvPr>
            <p:ph type="sldNum" sz="quarter" idx="7"/>
          </p:nvPr>
        </p:nvSpPr>
        <p:spPr>
          <a:xfrm>
            <a:off x="12312692" y="9151065"/>
            <a:ext cx="360045" cy="321945"/>
          </a:xfrm>
          <a:prstGeom prst="rect">
            <a:avLst/>
          </a:prstGeom>
        </p:spPr>
        <p:txBody>
          <a:bodyPr wrap="square" lIns="0" tIns="0" rIns="0" bIns="0">
            <a:spAutoFit/>
          </a:bodyPr>
          <a:lstStyle>
            <a:lvl1pPr>
              <a:defRPr sz="2000" b="0" i="0">
                <a:solidFill>
                  <a:schemeClr val="bg1"/>
                </a:solidFill>
                <a:latin typeface="Arial MT"/>
                <a:cs typeface="Arial MT"/>
              </a:defRPr>
            </a:lvl1pPr>
          </a:lstStyle>
          <a:p>
            <a:pPr marL="38735">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a.wikipedia.org/wiki/%E8%AA%9E%E5%91%82%E5%90%88%E3%82%8F%E3%81%9B#%3A~%3Atext%3D%E8%AA%9E%E5%91%82%E5%90%88%E3%82%8F%E3%81%9B%EF%BC%88%E3%81%94%E3%82%8D%E3%81%82%E3%82%8F%E3%81%9B%EF%BC%89%E3%81%AF%E3%80%81%2C%E3%81%AB%E7%BD%AE%E3%81%8D%E6%8F%9B%E3%81%88%E3%82%8B%E3%81%93%E3%81%A8%E3%82%92%E6%8C%87%E3%81%99%E3%80%82"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hyperlink" Target="https://drive.google.com/drive/u/0/folders/1SRYF_rTVXD5MfWqkjXEaBIkFRijMv4qw" TargetMode="External"/><Relationship Id="rId4" Type="http://schemas.openxmlformats.org/officeDocument/2006/relationships/hyperlink" Target="https://docs.google.com/spreadsheets/d/1PNLMfifZky3YD3xXvBuviB2EX8AjzVc-8A_yOkaYF1k/edit#gid%3D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sal.vn/NRuicn" TargetMode="External"/><Relationship Id="rId5" Type="http://schemas.openxmlformats.org/officeDocument/2006/relationships/hyperlink" Target="https://docs.google.com/spreadsheets/d/1fpYtCCrgyDi4Qti4Ey7T7ZaBeINDr0QUr2KrD2mcDRc/edit#gid%3D1250867" TargetMode="External"/><Relationship Id="rId4" Type="http://schemas.openxmlformats.org/officeDocument/2006/relationships/hyperlink" Target="https://docs.google.com/spreadsheets/d/1tRMPwTqoG8TCJ5M1JP-w_LQFe8d3APbgrSgEAyWZURA/edit#gid%3D189851403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forms.gle/yUcWcr4HP9wSjNcq6"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sal.vn/NRuicn" TargetMode="External"/><Relationship Id="rId5" Type="http://schemas.openxmlformats.org/officeDocument/2006/relationships/hyperlink" Target="https://docs.google.com/spreadsheets/d/1fpYtCCrgyDi4Qti4Ey7T7ZaBeINDr0QUr2KrD2mcDRc/edit#gid%3D1250867" TargetMode="External"/><Relationship Id="rId4" Type="http://schemas.openxmlformats.org/officeDocument/2006/relationships/hyperlink" Target="https://docs.google.com/spreadsheets/d/1tRMPwTqoG8TCJ5M1JP-w_LQFe8d3APbgrSgEAyWZURA/edit#gid%3D1898514038"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docs.google.com/spreadsheets/d/1tRMPwTqoG8TCJ5M1JP-w_LQFe8d3APbgrSgEAyWZURA/edit#gid%3D189851403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hyperlink" Target="https://quizlet.com/vn/693091953/%E9%80%B1693-%E6%9A%97%E5%8F%B7%E5%8C%96%E3%81%A8%E8%AA%8D%E8%A8%BC1-flash-cards/?funnelUUID=b9c3c486-6b76-47a3-9dbb-edd2c0e9acf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799" cy="9753599"/>
            </a:xfrm>
            <a:prstGeom prst="rect">
              <a:avLst/>
            </a:prstGeom>
          </p:spPr>
        </p:pic>
        <p:pic>
          <p:nvPicPr>
            <p:cNvPr id="4" name="object 4"/>
            <p:cNvPicPr/>
            <p:nvPr/>
          </p:nvPicPr>
          <p:blipFill>
            <a:blip r:embed="rId3" cstate="print"/>
            <a:stretch>
              <a:fillRect/>
            </a:stretch>
          </p:blipFill>
          <p:spPr>
            <a:xfrm>
              <a:off x="0" y="4190175"/>
              <a:ext cx="13004799" cy="2728500"/>
            </a:xfrm>
            <a:prstGeom prst="rect">
              <a:avLst/>
            </a:prstGeom>
          </p:spPr>
        </p:pic>
        <p:sp>
          <p:nvSpPr>
            <p:cNvPr id="5" name="object 5"/>
            <p:cNvSpPr/>
            <p:nvPr/>
          </p:nvSpPr>
          <p:spPr>
            <a:xfrm>
              <a:off x="0" y="4192129"/>
              <a:ext cx="13004800" cy="2423795"/>
            </a:xfrm>
            <a:custGeom>
              <a:avLst/>
              <a:gdLst/>
              <a:ahLst/>
              <a:cxnLst/>
              <a:rect l="l" t="t" r="r" b="b"/>
              <a:pathLst>
                <a:path w="13004800" h="2423795">
                  <a:moveTo>
                    <a:pt x="0" y="2423699"/>
                  </a:moveTo>
                  <a:lnTo>
                    <a:pt x="0" y="0"/>
                  </a:lnTo>
                  <a:lnTo>
                    <a:pt x="13004799" y="0"/>
                  </a:lnTo>
                  <a:lnTo>
                    <a:pt x="13004799" y="2423699"/>
                  </a:lnTo>
                  <a:lnTo>
                    <a:pt x="0" y="2423699"/>
                  </a:lnTo>
                  <a:close/>
                </a:path>
              </a:pathLst>
            </a:custGeom>
            <a:solidFill>
              <a:srgbClr val="FFFFFF">
                <a:alpha val="85096"/>
              </a:srgbClr>
            </a:solidFill>
          </p:spPr>
          <p:txBody>
            <a:bodyPr wrap="square" lIns="0" tIns="0" rIns="0" bIns="0" rtlCol="0"/>
            <a:lstStyle/>
            <a:p>
              <a:endParaRPr/>
            </a:p>
          </p:txBody>
        </p:sp>
      </p:grpSp>
      <p:sp>
        <p:nvSpPr>
          <p:cNvPr id="6" name="object 6"/>
          <p:cNvSpPr txBox="1"/>
          <p:nvPr/>
        </p:nvSpPr>
        <p:spPr>
          <a:xfrm>
            <a:off x="4683383" y="4871108"/>
            <a:ext cx="3638550" cy="1000760"/>
          </a:xfrm>
          <a:prstGeom prst="rect">
            <a:avLst/>
          </a:prstGeom>
        </p:spPr>
        <p:txBody>
          <a:bodyPr vert="horz" wrap="square" lIns="0" tIns="12700" rIns="0" bIns="0" rtlCol="0">
            <a:spAutoFit/>
          </a:bodyPr>
          <a:lstStyle/>
          <a:p>
            <a:pPr marL="12700">
              <a:lnSpc>
                <a:spcPct val="100000"/>
              </a:lnSpc>
              <a:spcBef>
                <a:spcPts val="100"/>
              </a:spcBef>
            </a:pPr>
            <a:r>
              <a:rPr sz="6400" b="1" spc="-10" dirty="0">
                <a:solidFill>
                  <a:srgbClr val="C82506"/>
                </a:solidFill>
                <a:latin typeface="Arial"/>
                <a:cs typeface="Arial"/>
              </a:rPr>
              <a:t>I</a:t>
            </a:r>
            <a:r>
              <a:rPr sz="6400" b="1" spc="5" dirty="0">
                <a:solidFill>
                  <a:srgbClr val="C82506"/>
                </a:solidFill>
                <a:latin typeface="Arial"/>
                <a:cs typeface="Arial"/>
              </a:rPr>
              <a:t>T</a:t>
            </a:r>
            <a:r>
              <a:rPr sz="6400" dirty="0">
                <a:solidFill>
                  <a:srgbClr val="C82506"/>
                </a:solidFill>
                <a:latin typeface="MS PGothic"/>
                <a:cs typeface="MS PGothic"/>
              </a:rPr>
              <a:t>日本</a:t>
            </a:r>
            <a:r>
              <a:rPr sz="6400" spc="-5" dirty="0">
                <a:solidFill>
                  <a:srgbClr val="C82506"/>
                </a:solidFill>
                <a:latin typeface="MS PGothic"/>
                <a:cs typeface="MS PGothic"/>
              </a:rPr>
              <a:t>語</a:t>
            </a:r>
            <a:r>
              <a:rPr sz="6400" b="1" dirty="0">
                <a:solidFill>
                  <a:srgbClr val="C82506"/>
                </a:solidFill>
                <a:latin typeface="Arial"/>
                <a:cs typeface="Arial"/>
              </a:rPr>
              <a:t>2</a:t>
            </a:r>
            <a:endParaRPr sz="6400">
              <a:latin typeface="Arial"/>
              <a:cs typeface="Arial"/>
            </a:endParaRPr>
          </a:p>
        </p:txBody>
      </p:sp>
      <p:sp>
        <p:nvSpPr>
          <p:cNvPr id="7" name="object 7"/>
          <p:cNvSpPr txBox="1"/>
          <p:nvPr/>
        </p:nvSpPr>
        <p:spPr>
          <a:xfrm>
            <a:off x="1270000" y="7260956"/>
            <a:ext cx="10465435" cy="1882139"/>
          </a:xfrm>
          <a:prstGeom prst="rect">
            <a:avLst/>
          </a:prstGeom>
          <a:solidFill>
            <a:srgbClr val="FFFFFF">
              <a:alpha val="85099"/>
            </a:srgbClr>
          </a:solidFill>
        </p:spPr>
        <p:txBody>
          <a:bodyPr vert="horz" wrap="square" lIns="0" tIns="1270" rIns="0" bIns="0" rtlCol="0">
            <a:spAutoFit/>
          </a:bodyPr>
          <a:lstStyle/>
          <a:p>
            <a:pPr>
              <a:lnSpc>
                <a:spcPct val="100000"/>
              </a:lnSpc>
              <a:spcBef>
                <a:spcPts val="10"/>
              </a:spcBef>
            </a:pPr>
            <a:endParaRPr sz="4650">
              <a:latin typeface="Times New Roman"/>
              <a:cs typeface="Times New Roman"/>
            </a:endParaRPr>
          </a:p>
          <a:p>
            <a:pPr algn="ctr">
              <a:lnSpc>
                <a:spcPct val="100000"/>
              </a:lnSpc>
              <a:spcBef>
                <a:spcPts val="5"/>
              </a:spcBef>
            </a:pPr>
            <a:r>
              <a:rPr sz="3200" b="1" spc="-5" dirty="0">
                <a:latin typeface="Arial"/>
                <a:cs typeface="Arial"/>
              </a:rPr>
              <a:t>9.3_</a:t>
            </a:r>
            <a:r>
              <a:rPr sz="3200" dirty="0">
                <a:latin typeface="MS PGothic"/>
                <a:cs typeface="MS PGothic"/>
              </a:rPr>
              <a:t>暗号化と認</a:t>
            </a:r>
            <a:r>
              <a:rPr sz="3200" spc="-5" dirty="0">
                <a:latin typeface="MS PGothic"/>
                <a:cs typeface="MS PGothic"/>
              </a:rPr>
              <a:t>証</a:t>
            </a:r>
            <a:r>
              <a:rPr sz="3200" b="1" dirty="0">
                <a:latin typeface="Arial"/>
                <a:cs typeface="Arial"/>
              </a:rPr>
              <a:t>(1)</a:t>
            </a:r>
            <a:endParaRPr sz="32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文章の理解</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152400" y="0"/>
            <a:ext cx="12700000" cy="8931910"/>
            <a:chOff x="152400" y="0"/>
            <a:chExt cx="12700000" cy="8931910"/>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pic>
          <p:nvPicPr>
            <p:cNvPr id="8" name="object 8"/>
            <p:cNvPicPr/>
            <p:nvPr/>
          </p:nvPicPr>
          <p:blipFill>
            <a:blip r:embed="rId4" cstate="print"/>
            <a:stretch>
              <a:fillRect/>
            </a:stretch>
          </p:blipFill>
          <p:spPr>
            <a:xfrm>
              <a:off x="152400" y="2197826"/>
              <a:ext cx="12700001" cy="6732761"/>
            </a:xfrm>
            <a:prstGeom prst="rect">
              <a:avLst/>
            </a:prstGeom>
          </p:spPr>
        </p:pic>
        <p:sp>
          <p:nvSpPr>
            <p:cNvPr id="9" name="object 9"/>
            <p:cNvSpPr/>
            <p:nvPr/>
          </p:nvSpPr>
          <p:spPr>
            <a:xfrm>
              <a:off x="500050" y="2904724"/>
              <a:ext cx="3673475" cy="1934845"/>
            </a:xfrm>
            <a:custGeom>
              <a:avLst/>
              <a:gdLst/>
              <a:ahLst/>
              <a:cxnLst/>
              <a:rect l="l" t="t" r="r" b="b"/>
              <a:pathLst>
                <a:path w="3673475" h="1934845">
                  <a:moveTo>
                    <a:pt x="0" y="0"/>
                  </a:moveTo>
                  <a:lnTo>
                    <a:pt x="3673199" y="0"/>
                  </a:lnTo>
                  <a:lnTo>
                    <a:pt x="3673199" y="1934399"/>
                  </a:lnTo>
                  <a:lnTo>
                    <a:pt x="0" y="1934399"/>
                  </a:lnTo>
                  <a:lnTo>
                    <a:pt x="0" y="0"/>
                  </a:lnTo>
                  <a:close/>
                </a:path>
              </a:pathLst>
            </a:custGeom>
            <a:ln w="76199">
              <a:solidFill>
                <a:srgbClr val="DE1F00"/>
              </a:solidFill>
            </a:ln>
          </p:spPr>
          <p:txBody>
            <a:bodyPr wrap="square" lIns="0" tIns="0" rIns="0" bIns="0" rtlCol="0"/>
            <a:lstStyle/>
            <a:p>
              <a:endParaRPr/>
            </a:p>
          </p:txBody>
        </p:sp>
      </p:grpSp>
      <p:sp>
        <p:nvSpPr>
          <p:cNvPr id="10" name="object 10"/>
          <p:cNvSpPr txBox="1">
            <a:spLocks noGrp="1"/>
          </p:cNvSpPr>
          <p:nvPr>
            <p:ph type="title"/>
          </p:nvPr>
        </p:nvSpPr>
        <p:spPr>
          <a:xfrm>
            <a:off x="1549400" y="257764"/>
            <a:ext cx="8775700" cy="1982594"/>
          </a:xfrm>
          <a:prstGeom prst="rect">
            <a:avLst/>
          </a:prstGeom>
        </p:spPr>
        <p:txBody>
          <a:bodyPr vert="horz" wrap="square" lIns="0" tIns="12700" rIns="0" bIns="0" rtlCol="0">
            <a:spAutoFit/>
          </a:bodyPr>
          <a:lstStyle/>
          <a:p>
            <a:pPr marL="12700">
              <a:lnSpc>
                <a:spcPct val="100000"/>
              </a:lnSpc>
              <a:spcBef>
                <a:spcPts val="100"/>
              </a:spcBef>
            </a:pPr>
            <a:r>
              <a:rPr dirty="0" err="1"/>
              <a:t>暗号化と認証の全体内容</a:t>
            </a:r>
            <a:br>
              <a:rPr lang="en-US" dirty="0"/>
            </a:br>
            <a:r>
              <a:rPr lang="en-US" dirty="0"/>
              <a:t>				</a:t>
            </a:r>
            <a:r>
              <a:rPr lang="ja-JP" altLang="en-US" dirty="0"/>
              <a:t>　</a:t>
            </a:r>
            <a:r>
              <a:rPr lang="en-US" b="0" i="0" dirty="0" err="1">
                <a:solidFill>
                  <a:srgbClr val="5F6368"/>
                </a:solidFill>
                <a:effectLst/>
                <a:latin typeface="Roboto" panose="02000000000000000000" pitchFamily="2" charset="0"/>
              </a:rPr>
              <a:t>Zentai</a:t>
            </a:r>
            <a:r>
              <a:rPr lang="en-US" b="0" i="0" dirty="0">
                <a:solidFill>
                  <a:srgbClr val="5F6368"/>
                </a:solidFill>
                <a:effectLst/>
                <a:latin typeface="Roboto" panose="02000000000000000000" pitchFamily="2" charset="0"/>
              </a:rPr>
              <a:t> </a:t>
            </a:r>
            <a:r>
              <a:rPr lang="en-US" b="0" i="0" dirty="0" err="1">
                <a:solidFill>
                  <a:srgbClr val="5F6368"/>
                </a:solidFill>
                <a:effectLst/>
                <a:latin typeface="Roboto" panose="02000000000000000000" pitchFamily="2" charset="0"/>
              </a:rPr>
              <a:t>naiyō</a:t>
            </a:r>
            <a:endParaRPr dirty="0"/>
          </a:p>
        </p:txBody>
      </p:sp>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11</a:t>
            </a:fld>
            <a:endParaRPr dirty="0"/>
          </a:p>
        </p:txBody>
      </p:sp>
      <p:sp>
        <p:nvSpPr>
          <p:cNvPr id="12" name="TextBox 11">
            <a:extLst>
              <a:ext uri="{FF2B5EF4-FFF2-40B4-BE49-F238E27FC236}">
                <a16:creationId xmlns:a16="http://schemas.microsoft.com/office/drawing/2014/main" id="{3DE806B1-AE6E-E0B6-9210-49BDB00D83AE}"/>
              </a:ext>
            </a:extLst>
          </p:cNvPr>
          <p:cNvSpPr txBox="1"/>
          <p:nvPr/>
        </p:nvSpPr>
        <p:spPr>
          <a:xfrm>
            <a:off x="10769600" y="609600"/>
            <a:ext cx="1943962" cy="646331"/>
          </a:xfrm>
          <a:prstGeom prst="rect">
            <a:avLst/>
          </a:prstGeom>
          <a:noFill/>
        </p:spPr>
        <p:txBody>
          <a:bodyPr wrap="square" rtlCol="0">
            <a:spAutoFit/>
          </a:bodyPr>
          <a:lstStyle/>
          <a:p>
            <a:r>
              <a:rPr lang="vi-VN" dirty="0"/>
              <a:t>Nội dung tổng thể</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4160379" y="4295190"/>
            <a:ext cx="4684395" cy="1092200"/>
          </a:xfrm>
          <a:prstGeom prst="rect">
            <a:avLst/>
          </a:prstGeom>
        </p:spPr>
        <p:txBody>
          <a:bodyPr vert="horz" wrap="square" lIns="0" tIns="12700" rIns="0" bIns="0" rtlCol="0">
            <a:spAutoFit/>
          </a:bodyPr>
          <a:lstStyle/>
          <a:p>
            <a:pPr marL="12700">
              <a:lnSpc>
                <a:spcPct val="100000"/>
              </a:lnSpc>
              <a:spcBef>
                <a:spcPts val="100"/>
              </a:spcBef>
            </a:pPr>
            <a:r>
              <a:rPr sz="7000" b="1" spc="-70" dirty="0">
                <a:latin typeface="Arial"/>
                <a:cs typeface="Arial"/>
              </a:rPr>
              <a:t>Warm</a:t>
            </a:r>
            <a:r>
              <a:rPr sz="7000" b="1" spc="-95" dirty="0">
                <a:latin typeface="Arial"/>
                <a:cs typeface="Arial"/>
              </a:rPr>
              <a:t> </a:t>
            </a:r>
            <a:r>
              <a:rPr sz="7000" b="1" dirty="0">
                <a:latin typeface="Arial"/>
                <a:cs typeface="Arial"/>
              </a:rPr>
              <a:t>up</a:t>
            </a:r>
            <a:r>
              <a:rPr sz="7000" dirty="0"/>
              <a:t>！</a:t>
            </a:r>
            <a:endParaRPr sz="70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81825" y="545332"/>
            <a:ext cx="3469004" cy="1000760"/>
          </a:xfrm>
          <a:prstGeom prst="rect">
            <a:avLst/>
          </a:prstGeom>
        </p:spPr>
        <p:txBody>
          <a:bodyPr vert="horz" wrap="square" lIns="0" tIns="12700" rIns="0" bIns="0" rtlCol="0">
            <a:spAutoFit/>
          </a:bodyPr>
          <a:lstStyle/>
          <a:p>
            <a:pPr marL="12700">
              <a:lnSpc>
                <a:spcPct val="100000"/>
              </a:lnSpc>
              <a:spcBef>
                <a:spcPts val="100"/>
              </a:spcBef>
            </a:pPr>
            <a:r>
              <a:rPr b="1" spc="-65" dirty="0">
                <a:latin typeface="Arial"/>
                <a:cs typeface="Arial"/>
              </a:rPr>
              <a:t>Warm</a:t>
            </a:r>
            <a:r>
              <a:rPr b="1" spc="-100" dirty="0">
                <a:latin typeface="Arial"/>
                <a:cs typeface="Arial"/>
              </a:rPr>
              <a:t> </a:t>
            </a:r>
            <a:r>
              <a:rPr b="1" spc="-10" dirty="0">
                <a:latin typeface="Arial"/>
                <a:cs typeface="Arial"/>
              </a:rPr>
              <a:t>up</a:t>
            </a:r>
          </a:p>
        </p:txBody>
      </p:sp>
      <p:sp>
        <p:nvSpPr>
          <p:cNvPr id="7" name="object 7"/>
          <p:cNvSpPr txBox="1"/>
          <p:nvPr/>
        </p:nvSpPr>
        <p:spPr>
          <a:xfrm>
            <a:off x="907725" y="2204424"/>
            <a:ext cx="4868545"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MS PGothic"/>
                <a:cs typeface="MS PGothic"/>
              </a:rPr>
              <a:t>以下の会話を確認しましょう！</a:t>
            </a:r>
            <a:endParaRPr sz="3000">
              <a:latin typeface="MS PGothic"/>
              <a:cs typeface="MS PGothic"/>
            </a:endParaRPr>
          </a:p>
        </p:txBody>
      </p:sp>
      <p:grpSp>
        <p:nvGrpSpPr>
          <p:cNvPr id="8" name="object 8"/>
          <p:cNvGrpSpPr/>
          <p:nvPr/>
        </p:nvGrpSpPr>
        <p:grpSpPr>
          <a:xfrm>
            <a:off x="2684800" y="3107975"/>
            <a:ext cx="7523480" cy="5737225"/>
            <a:chOff x="2684800" y="3107975"/>
            <a:chExt cx="7523480" cy="5737225"/>
          </a:xfrm>
        </p:grpSpPr>
        <p:pic>
          <p:nvPicPr>
            <p:cNvPr id="9" name="object 9"/>
            <p:cNvPicPr/>
            <p:nvPr/>
          </p:nvPicPr>
          <p:blipFill>
            <a:blip r:embed="rId3" cstate="print"/>
            <a:stretch>
              <a:fillRect/>
            </a:stretch>
          </p:blipFill>
          <p:spPr>
            <a:xfrm>
              <a:off x="2769927" y="3181554"/>
              <a:ext cx="7437939" cy="5663317"/>
            </a:xfrm>
            <a:prstGeom prst="rect">
              <a:avLst/>
            </a:prstGeom>
          </p:spPr>
        </p:pic>
        <p:sp>
          <p:nvSpPr>
            <p:cNvPr id="10" name="object 10"/>
            <p:cNvSpPr/>
            <p:nvPr/>
          </p:nvSpPr>
          <p:spPr>
            <a:xfrm>
              <a:off x="2722900" y="3146075"/>
              <a:ext cx="7259955" cy="4765675"/>
            </a:xfrm>
            <a:custGeom>
              <a:avLst/>
              <a:gdLst/>
              <a:ahLst/>
              <a:cxnLst/>
              <a:rect l="l" t="t" r="r" b="b"/>
              <a:pathLst>
                <a:path w="7259955" h="4765675">
                  <a:moveTo>
                    <a:pt x="5868774" y="0"/>
                  </a:moveTo>
                  <a:lnTo>
                    <a:pt x="7259574" y="0"/>
                  </a:lnTo>
                  <a:lnTo>
                    <a:pt x="7259574" y="2235899"/>
                  </a:lnTo>
                  <a:lnTo>
                    <a:pt x="5868774" y="2235899"/>
                  </a:lnTo>
                  <a:lnTo>
                    <a:pt x="5868774" y="0"/>
                  </a:lnTo>
                  <a:close/>
                </a:path>
                <a:path w="7259955" h="4765675">
                  <a:moveTo>
                    <a:pt x="0" y="2529174"/>
                  </a:moveTo>
                  <a:lnTo>
                    <a:pt x="1390799" y="2529174"/>
                  </a:lnTo>
                  <a:lnTo>
                    <a:pt x="1390799" y="4765074"/>
                  </a:lnTo>
                  <a:lnTo>
                    <a:pt x="0" y="4765074"/>
                  </a:lnTo>
                  <a:lnTo>
                    <a:pt x="0" y="2529174"/>
                  </a:lnTo>
                  <a:close/>
                </a:path>
              </a:pathLst>
            </a:custGeom>
            <a:ln w="76199">
              <a:solidFill>
                <a:srgbClr val="C82506"/>
              </a:solidFill>
            </a:ln>
          </p:spPr>
          <p:txBody>
            <a:bodyPr wrap="square" lIns="0" tIns="0" rIns="0" bIns="0" rtlCol="0"/>
            <a:lstStyle/>
            <a:p>
              <a:endParaRPr/>
            </a:p>
          </p:txBody>
        </p:sp>
      </p:grpSp>
      <p:grpSp>
        <p:nvGrpSpPr>
          <p:cNvPr id="11" name="object 11"/>
          <p:cNvGrpSpPr/>
          <p:nvPr/>
        </p:nvGrpSpPr>
        <p:grpSpPr>
          <a:xfrm>
            <a:off x="8586902" y="1118887"/>
            <a:ext cx="3787775" cy="1944370"/>
            <a:chOff x="8586902" y="1118887"/>
            <a:chExt cx="3787775" cy="1944370"/>
          </a:xfrm>
        </p:grpSpPr>
        <p:sp>
          <p:nvSpPr>
            <p:cNvPr id="12" name="object 12"/>
            <p:cNvSpPr/>
            <p:nvPr/>
          </p:nvSpPr>
          <p:spPr>
            <a:xfrm>
              <a:off x="8591664" y="1123650"/>
              <a:ext cx="3778250" cy="1934845"/>
            </a:xfrm>
            <a:custGeom>
              <a:avLst/>
              <a:gdLst/>
              <a:ahLst/>
              <a:cxnLst/>
              <a:rect l="l" t="t" r="r" b="b"/>
              <a:pathLst>
                <a:path w="3778250" h="1934845">
                  <a:moveTo>
                    <a:pt x="2729834" y="1934410"/>
                  </a:moveTo>
                  <a:lnTo>
                    <a:pt x="1889109" y="1721784"/>
                  </a:lnTo>
                  <a:lnTo>
                    <a:pt x="1048385" y="1934410"/>
                  </a:lnTo>
                  <a:lnTo>
                    <a:pt x="840739" y="1456648"/>
                  </a:lnTo>
                  <a:lnTo>
                    <a:pt x="0" y="1244025"/>
                  </a:lnTo>
                  <a:lnTo>
                    <a:pt x="581808" y="860893"/>
                  </a:lnTo>
                  <a:lnTo>
                    <a:pt x="374167" y="383133"/>
                  </a:lnTo>
                  <a:lnTo>
                    <a:pt x="1307312" y="383133"/>
                  </a:lnTo>
                  <a:lnTo>
                    <a:pt x="1889109" y="0"/>
                  </a:lnTo>
                  <a:lnTo>
                    <a:pt x="2470907" y="383133"/>
                  </a:lnTo>
                  <a:lnTo>
                    <a:pt x="3404052" y="383133"/>
                  </a:lnTo>
                  <a:lnTo>
                    <a:pt x="3196411" y="860893"/>
                  </a:lnTo>
                  <a:lnTo>
                    <a:pt x="3778219" y="1244025"/>
                  </a:lnTo>
                  <a:lnTo>
                    <a:pt x="2937479" y="1456648"/>
                  </a:lnTo>
                  <a:lnTo>
                    <a:pt x="2729834" y="1934410"/>
                  </a:lnTo>
                  <a:close/>
                </a:path>
              </a:pathLst>
            </a:custGeom>
            <a:solidFill>
              <a:srgbClr val="C82506"/>
            </a:solidFill>
          </p:spPr>
          <p:txBody>
            <a:bodyPr wrap="square" lIns="0" tIns="0" rIns="0" bIns="0" rtlCol="0"/>
            <a:lstStyle/>
            <a:p>
              <a:endParaRPr/>
            </a:p>
          </p:txBody>
        </p:sp>
        <p:sp>
          <p:nvSpPr>
            <p:cNvPr id="13" name="object 13"/>
            <p:cNvSpPr/>
            <p:nvPr/>
          </p:nvSpPr>
          <p:spPr>
            <a:xfrm>
              <a:off x="8591664" y="1123650"/>
              <a:ext cx="3778250" cy="1934845"/>
            </a:xfrm>
            <a:custGeom>
              <a:avLst/>
              <a:gdLst/>
              <a:ahLst/>
              <a:cxnLst/>
              <a:rect l="l" t="t" r="r" b="b"/>
              <a:pathLst>
                <a:path w="3778250" h="1934845">
                  <a:moveTo>
                    <a:pt x="0" y="1244025"/>
                  </a:moveTo>
                  <a:lnTo>
                    <a:pt x="581808" y="860893"/>
                  </a:lnTo>
                  <a:lnTo>
                    <a:pt x="374167" y="383133"/>
                  </a:lnTo>
                  <a:lnTo>
                    <a:pt x="1307312" y="383133"/>
                  </a:lnTo>
                  <a:lnTo>
                    <a:pt x="1889109" y="0"/>
                  </a:lnTo>
                  <a:lnTo>
                    <a:pt x="2470907" y="383133"/>
                  </a:lnTo>
                  <a:lnTo>
                    <a:pt x="3404052" y="383133"/>
                  </a:lnTo>
                  <a:lnTo>
                    <a:pt x="3196411" y="860893"/>
                  </a:lnTo>
                  <a:lnTo>
                    <a:pt x="3778219" y="1244025"/>
                  </a:lnTo>
                  <a:lnTo>
                    <a:pt x="2937479" y="1456648"/>
                  </a:lnTo>
                  <a:lnTo>
                    <a:pt x="2729834" y="1934410"/>
                  </a:lnTo>
                  <a:lnTo>
                    <a:pt x="1889109" y="1721784"/>
                  </a:lnTo>
                  <a:lnTo>
                    <a:pt x="1048385" y="1934410"/>
                  </a:lnTo>
                  <a:lnTo>
                    <a:pt x="840739" y="1456648"/>
                  </a:lnTo>
                  <a:lnTo>
                    <a:pt x="0" y="1244025"/>
                  </a:lnTo>
                  <a:close/>
                </a:path>
              </a:pathLst>
            </a:custGeom>
            <a:ln w="9524">
              <a:solidFill>
                <a:srgbClr val="53585F"/>
              </a:solidFill>
            </a:ln>
          </p:spPr>
          <p:txBody>
            <a:bodyPr wrap="square" lIns="0" tIns="0" rIns="0" bIns="0" rtlCol="0"/>
            <a:lstStyle/>
            <a:p>
              <a:endParaRPr/>
            </a:p>
          </p:txBody>
        </p:sp>
      </p:grpSp>
      <p:sp>
        <p:nvSpPr>
          <p:cNvPr id="14" name="object 14"/>
          <p:cNvSpPr txBox="1"/>
          <p:nvPr/>
        </p:nvSpPr>
        <p:spPr>
          <a:xfrm>
            <a:off x="9505429" y="1499219"/>
            <a:ext cx="1424305" cy="1057910"/>
          </a:xfrm>
          <a:prstGeom prst="rect">
            <a:avLst/>
          </a:prstGeom>
        </p:spPr>
        <p:txBody>
          <a:bodyPr vert="horz" wrap="square" lIns="0" tIns="29209" rIns="0" bIns="0" rtlCol="0">
            <a:spAutoFit/>
          </a:bodyPr>
          <a:lstStyle/>
          <a:p>
            <a:pPr marL="12700" marR="5080">
              <a:lnSpc>
                <a:spcPts val="4050"/>
              </a:lnSpc>
              <a:spcBef>
                <a:spcPts val="229"/>
              </a:spcBef>
            </a:pPr>
            <a:r>
              <a:rPr sz="3400" spc="-5" dirty="0">
                <a:solidFill>
                  <a:srgbClr val="FFFFFF"/>
                </a:solidFill>
                <a:latin typeface="MS PGothic"/>
                <a:cs typeface="MS PGothic"/>
              </a:rPr>
              <a:t>どういう </a:t>
            </a:r>
            <a:r>
              <a:rPr sz="3400" dirty="0">
                <a:solidFill>
                  <a:srgbClr val="FFFFFF"/>
                </a:solidFill>
                <a:latin typeface="MS PGothic"/>
                <a:cs typeface="MS PGothic"/>
              </a:rPr>
              <a:t>意味？</a:t>
            </a:r>
            <a:endParaRPr sz="3400">
              <a:latin typeface="MS PGothic"/>
              <a:cs typeface="MS PGothic"/>
            </a:endParaRPr>
          </a:p>
        </p:txBody>
      </p:sp>
      <p:sp>
        <p:nvSpPr>
          <p:cNvPr id="15" name="object 15"/>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81825" y="545332"/>
            <a:ext cx="3469004" cy="1000760"/>
          </a:xfrm>
          <a:prstGeom prst="rect">
            <a:avLst/>
          </a:prstGeom>
        </p:spPr>
        <p:txBody>
          <a:bodyPr vert="horz" wrap="square" lIns="0" tIns="12700" rIns="0" bIns="0" rtlCol="0">
            <a:spAutoFit/>
          </a:bodyPr>
          <a:lstStyle/>
          <a:p>
            <a:pPr marL="12700">
              <a:lnSpc>
                <a:spcPct val="100000"/>
              </a:lnSpc>
              <a:spcBef>
                <a:spcPts val="100"/>
              </a:spcBef>
            </a:pPr>
            <a:r>
              <a:rPr b="1" spc="-65" dirty="0">
                <a:latin typeface="Arial"/>
                <a:cs typeface="Arial"/>
              </a:rPr>
              <a:t>Warm</a:t>
            </a:r>
            <a:r>
              <a:rPr b="1" spc="-100" dirty="0">
                <a:latin typeface="Arial"/>
                <a:cs typeface="Arial"/>
              </a:rPr>
              <a:t> </a:t>
            </a:r>
            <a:r>
              <a:rPr b="1" spc="-10" dirty="0">
                <a:latin typeface="Arial"/>
                <a:cs typeface="Arial"/>
              </a:rPr>
              <a:t>up</a:t>
            </a: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14</a:t>
            </a:fld>
            <a:endParaRPr dirty="0"/>
          </a:p>
        </p:txBody>
      </p:sp>
      <p:graphicFrame>
        <p:nvGraphicFramePr>
          <p:cNvPr id="7" name="object 7"/>
          <p:cNvGraphicFramePr>
            <a:graphicFrameLocks noGrp="1"/>
          </p:cNvGraphicFramePr>
          <p:nvPr/>
        </p:nvGraphicFramePr>
        <p:xfrm>
          <a:off x="1229437" y="2951887"/>
          <a:ext cx="9058275" cy="4480168"/>
        </p:xfrm>
        <a:graphic>
          <a:graphicData uri="http://schemas.openxmlformats.org/drawingml/2006/table">
            <a:tbl>
              <a:tblPr firstRow="1" bandRow="1">
                <a:tableStyleId>{2D5ABB26-0587-4C30-8999-92F81FD0307C}</a:tableStyleId>
              </a:tblPr>
              <a:tblGrid>
                <a:gridCol w="4423410">
                  <a:extLst>
                    <a:ext uri="{9D8B030D-6E8A-4147-A177-3AD203B41FA5}">
                      <a16:colId xmlns:a16="http://schemas.microsoft.com/office/drawing/2014/main" val="20000"/>
                    </a:ext>
                  </a:extLst>
                </a:gridCol>
                <a:gridCol w="4634865">
                  <a:extLst>
                    <a:ext uri="{9D8B030D-6E8A-4147-A177-3AD203B41FA5}">
                      <a16:colId xmlns:a16="http://schemas.microsoft.com/office/drawing/2014/main" val="20001"/>
                    </a:ext>
                  </a:extLst>
                </a:gridCol>
              </a:tblGrid>
              <a:tr h="640024">
                <a:tc>
                  <a:txBody>
                    <a:bodyPr/>
                    <a:lstStyle/>
                    <a:p>
                      <a:pPr marL="85725">
                        <a:lnSpc>
                          <a:spcPct val="100000"/>
                        </a:lnSpc>
                        <a:spcBef>
                          <a:spcPts val="555"/>
                        </a:spcBef>
                      </a:pPr>
                      <a:r>
                        <a:rPr sz="3000" spc="-5" dirty="0">
                          <a:latin typeface="Arial MT"/>
                          <a:cs typeface="Arial MT"/>
                        </a:rPr>
                        <a:t>39</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40024">
                <a:tc>
                  <a:txBody>
                    <a:bodyPr/>
                    <a:lstStyle/>
                    <a:p>
                      <a:pPr marL="85725">
                        <a:lnSpc>
                          <a:spcPct val="100000"/>
                        </a:lnSpc>
                        <a:spcBef>
                          <a:spcPts val="555"/>
                        </a:spcBef>
                      </a:pPr>
                      <a:r>
                        <a:rPr sz="3000" spc="-5" dirty="0">
                          <a:latin typeface="Arial MT"/>
                          <a:cs typeface="Arial MT"/>
                        </a:rPr>
                        <a:t>893</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640024">
                <a:tc>
                  <a:txBody>
                    <a:bodyPr/>
                    <a:lstStyle/>
                    <a:p>
                      <a:pPr marL="85725">
                        <a:lnSpc>
                          <a:spcPct val="100000"/>
                        </a:lnSpc>
                        <a:spcBef>
                          <a:spcPts val="555"/>
                        </a:spcBef>
                      </a:pPr>
                      <a:r>
                        <a:rPr sz="3000" spc="-5" dirty="0">
                          <a:latin typeface="Arial MT"/>
                          <a:cs typeface="Arial MT"/>
                        </a:rPr>
                        <a:t>4649</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640024">
                <a:tc>
                  <a:txBody>
                    <a:bodyPr/>
                    <a:lstStyle/>
                    <a:p>
                      <a:pPr marL="85725">
                        <a:lnSpc>
                          <a:spcPct val="100000"/>
                        </a:lnSpc>
                        <a:spcBef>
                          <a:spcPts val="555"/>
                        </a:spcBef>
                      </a:pPr>
                      <a:r>
                        <a:rPr sz="3000" spc="-5" dirty="0">
                          <a:latin typeface="Arial MT"/>
                          <a:cs typeface="Arial MT"/>
                        </a:rPr>
                        <a:t>084</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640024">
                <a:tc>
                  <a:txBody>
                    <a:bodyPr/>
                    <a:lstStyle/>
                    <a:p>
                      <a:pPr marL="85725">
                        <a:lnSpc>
                          <a:spcPct val="100000"/>
                        </a:lnSpc>
                        <a:spcBef>
                          <a:spcPts val="555"/>
                        </a:spcBef>
                      </a:pPr>
                      <a:r>
                        <a:rPr sz="3000" spc="-5" dirty="0">
                          <a:latin typeface="Arial MT"/>
                          <a:cs typeface="Arial MT"/>
                        </a:rPr>
                        <a:t>3476</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640024">
                <a:tc>
                  <a:txBody>
                    <a:bodyPr/>
                    <a:lstStyle/>
                    <a:p>
                      <a:pPr marL="85725">
                        <a:lnSpc>
                          <a:spcPct val="100000"/>
                        </a:lnSpc>
                        <a:spcBef>
                          <a:spcPts val="555"/>
                        </a:spcBef>
                      </a:pPr>
                      <a:r>
                        <a:rPr sz="3000" spc="-5" dirty="0">
                          <a:latin typeface="Arial MT"/>
                          <a:cs typeface="Arial MT"/>
                        </a:rPr>
                        <a:t>889</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640024">
                <a:tc>
                  <a:txBody>
                    <a:bodyPr/>
                    <a:lstStyle/>
                    <a:p>
                      <a:pPr marL="85725">
                        <a:lnSpc>
                          <a:spcPct val="100000"/>
                        </a:lnSpc>
                        <a:spcBef>
                          <a:spcPts val="555"/>
                        </a:spcBef>
                      </a:pPr>
                      <a:r>
                        <a:rPr sz="3000" spc="-5" dirty="0">
                          <a:latin typeface="Arial MT"/>
                          <a:cs typeface="Arial MT"/>
                        </a:rPr>
                        <a:t>154</a:t>
                      </a:r>
                      <a:endParaRPr sz="3000">
                        <a:latin typeface="Arial MT"/>
                        <a:cs typeface="Arial MT"/>
                      </a:endParaRPr>
                    </a:p>
                  </a:txBody>
                  <a:tcPr marL="0" marR="0" marT="704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3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
        <p:nvSpPr>
          <p:cNvPr id="8" name="object 8"/>
          <p:cNvSpPr txBox="1"/>
          <p:nvPr/>
        </p:nvSpPr>
        <p:spPr>
          <a:xfrm>
            <a:off x="781825" y="8331224"/>
            <a:ext cx="4993640" cy="482600"/>
          </a:xfrm>
          <a:prstGeom prst="rect">
            <a:avLst/>
          </a:prstGeom>
        </p:spPr>
        <p:txBody>
          <a:bodyPr vert="horz" wrap="square" lIns="0" tIns="12700" rIns="0" bIns="0" rtlCol="0">
            <a:spAutoFit/>
          </a:bodyPr>
          <a:lstStyle/>
          <a:p>
            <a:pPr marL="12700">
              <a:lnSpc>
                <a:spcPct val="100000"/>
              </a:lnSpc>
              <a:spcBef>
                <a:spcPts val="100"/>
              </a:spcBef>
            </a:pPr>
            <a:r>
              <a:rPr sz="3000" dirty="0">
                <a:latin typeface="MS PGothic"/>
                <a:cs typeface="MS PGothic"/>
              </a:rPr>
              <a:t>参考：</a:t>
            </a:r>
            <a:r>
              <a:rPr sz="3000" u="heavy" dirty="0">
                <a:solidFill>
                  <a:srgbClr val="0000FF"/>
                </a:solidFill>
                <a:uFill>
                  <a:solidFill>
                    <a:srgbClr val="0000FF"/>
                  </a:solidFill>
                </a:uFill>
                <a:latin typeface="MS PGothic"/>
                <a:cs typeface="MS PGothic"/>
                <a:hlinkClick r:id="rId3"/>
              </a:rPr>
              <a:t>語呂合わせ</a:t>
            </a:r>
            <a:r>
              <a:rPr sz="3000" u="heavy" spc="-125" dirty="0">
                <a:solidFill>
                  <a:srgbClr val="0000FF"/>
                </a:solidFill>
                <a:uFill>
                  <a:solidFill>
                    <a:srgbClr val="0000FF"/>
                  </a:solidFill>
                </a:uFill>
                <a:latin typeface="MS PGothic"/>
                <a:cs typeface="MS PGothic"/>
                <a:hlinkClick r:id="rId3"/>
              </a:rPr>
              <a:t> </a:t>
            </a:r>
            <a:r>
              <a:rPr sz="3000" b="1" u="heavy" dirty="0">
                <a:solidFill>
                  <a:srgbClr val="0000FF"/>
                </a:solidFill>
                <a:uFill>
                  <a:solidFill>
                    <a:srgbClr val="0000FF"/>
                  </a:solidFill>
                </a:uFill>
                <a:latin typeface="Arial"/>
                <a:cs typeface="Arial"/>
                <a:hlinkClick r:id="rId3"/>
              </a:rPr>
              <a:t>-</a:t>
            </a:r>
            <a:r>
              <a:rPr sz="3000" b="1" u="heavy" spc="-45" dirty="0">
                <a:solidFill>
                  <a:srgbClr val="0000FF"/>
                </a:solidFill>
                <a:uFill>
                  <a:solidFill>
                    <a:srgbClr val="0000FF"/>
                  </a:solidFill>
                </a:uFill>
                <a:latin typeface="Arial"/>
                <a:cs typeface="Arial"/>
                <a:hlinkClick r:id="rId3"/>
              </a:rPr>
              <a:t> </a:t>
            </a:r>
            <a:r>
              <a:rPr sz="3000" b="1" u="heavy" spc="-10" dirty="0">
                <a:solidFill>
                  <a:srgbClr val="0000FF"/>
                </a:solidFill>
                <a:uFill>
                  <a:solidFill>
                    <a:srgbClr val="0000FF"/>
                  </a:solidFill>
                </a:uFill>
                <a:latin typeface="Arial"/>
                <a:cs typeface="Arial"/>
                <a:hlinkClick r:id="rId3"/>
              </a:rPr>
              <a:t>Wikipedia</a:t>
            </a:r>
            <a:endParaRPr sz="30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3517322" y="4295190"/>
            <a:ext cx="5965190" cy="1092200"/>
          </a:xfrm>
          <a:prstGeom prst="rect">
            <a:avLst/>
          </a:prstGeom>
        </p:spPr>
        <p:txBody>
          <a:bodyPr vert="horz" wrap="square" lIns="0" tIns="12700" rIns="0" bIns="0" rtlCol="0">
            <a:spAutoFit/>
          </a:bodyPr>
          <a:lstStyle/>
          <a:p>
            <a:pPr marL="12700">
              <a:lnSpc>
                <a:spcPct val="100000"/>
              </a:lnSpc>
              <a:spcBef>
                <a:spcPts val="100"/>
              </a:spcBef>
            </a:pPr>
            <a:r>
              <a:rPr sz="7000" spc="-10" dirty="0"/>
              <a:t>データの暗号化</a:t>
            </a:r>
            <a:endParaRPr sz="7000"/>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15</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81825" y="545332"/>
            <a:ext cx="5455920" cy="1000760"/>
          </a:xfrm>
          <a:prstGeom prst="rect">
            <a:avLst/>
          </a:prstGeom>
        </p:spPr>
        <p:txBody>
          <a:bodyPr vert="horz" wrap="square" lIns="0" tIns="12700" rIns="0" bIns="0" rtlCol="0">
            <a:spAutoFit/>
          </a:bodyPr>
          <a:lstStyle/>
          <a:p>
            <a:pPr marL="12700">
              <a:lnSpc>
                <a:spcPct val="100000"/>
              </a:lnSpc>
              <a:spcBef>
                <a:spcPts val="100"/>
              </a:spcBef>
            </a:pPr>
            <a:r>
              <a:rPr spc="-10" dirty="0"/>
              <a:t>データの暗号化</a:t>
            </a:r>
          </a:p>
        </p:txBody>
      </p:sp>
      <p:sp>
        <p:nvSpPr>
          <p:cNvPr id="7" name="object 7"/>
          <p:cNvSpPr txBox="1"/>
          <p:nvPr/>
        </p:nvSpPr>
        <p:spPr>
          <a:xfrm>
            <a:off x="402325" y="1981010"/>
            <a:ext cx="12056110" cy="6319679"/>
          </a:xfrm>
          <a:prstGeom prst="rect">
            <a:avLst/>
          </a:prstGeom>
        </p:spPr>
        <p:txBody>
          <a:bodyPr vert="horz" wrap="square" lIns="0" tIns="241300" rIns="0" bIns="0" rtlCol="0">
            <a:spAutoFit/>
          </a:bodyPr>
          <a:lstStyle/>
          <a:p>
            <a:pPr marL="12700">
              <a:lnSpc>
                <a:spcPct val="100000"/>
              </a:lnSpc>
              <a:spcBef>
                <a:spcPts val="1900"/>
              </a:spcBef>
            </a:pPr>
            <a:r>
              <a:rPr sz="3000" b="1" dirty="0" err="1">
                <a:solidFill>
                  <a:srgbClr val="C00000"/>
                </a:solidFill>
                <a:latin typeface="Arial" panose="020B0604020202020204" pitchFamily="34" charset="0"/>
                <a:cs typeface="Arial" panose="020B0604020202020204" pitchFamily="34" charset="0"/>
              </a:rPr>
              <a:t>暗号化</a:t>
            </a:r>
            <a:r>
              <a:rPr sz="3000" b="1" dirty="0" err="1">
                <a:latin typeface="Arial" panose="020B0604020202020204" pitchFamily="34" charset="0"/>
                <a:cs typeface="Arial" panose="020B0604020202020204" pitchFamily="34" charset="0"/>
              </a:rPr>
              <a:t>とは、その名のとおり、データを</a:t>
            </a:r>
            <a:r>
              <a:rPr sz="3000" b="1" dirty="0" err="1">
                <a:solidFill>
                  <a:srgbClr val="C00000"/>
                </a:solidFill>
                <a:latin typeface="Arial" panose="020B0604020202020204" pitchFamily="34" charset="0"/>
                <a:cs typeface="Arial" panose="020B0604020202020204" pitchFamily="34" charset="0"/>
              </a:rPr>
              <a:t>第三者</a:t>
            </a:r>
            <a:r>
              <a:rPr lang="vi-VN" sz="3000" b="1" dirty="0">
                <a:solidFill>
                  <a:schemeClr val="tx2"/>
                </a:solidFill>
                <a:latin typeface="Arial" panose="020B0604020202020204" pitchFamily="34" charset="0"/>
                <a:cs typeface="Arial" panose="020B0604020202020204" pitchFamily="34" charset="0"/>
              </a:rPr>
              <a:t>(</a:t>
            </a:r>
            <a:r>
              <a:rPr lang="vi-VN" sz="3200" b="1" i="0" dirty="0" err="1">
                <a:solidFill>
                  <a:schemeClr val="tx2"/>
                </a:solidFill>
                <a:effectLst/>
                <a:latin typeface="Arial" panose="020B0604020202020204" pitchFamily="34" charset="0"/>
                <a:cs typeface="Arial" panose="020B0604020202020204" pitchFamily="34" charset="0"/>
              </a:rPr>
              <a:t>daisansha</a:t>
            </a:r>
            <a:r>
              <a:rPr lang="vi-VN" sz="3200" b="1" i="0" dirty="0">
                <a:solidFill>
                  <a:schemeClr val="tx2"/>
                </a:solidFill>
                <a:effectLst/>
                <a:latin typeface="Arial" panose="020B0604020202020204" pitchFamily="34" charset="0"/>
                <a:cs typeface="Arial" panose="020B0604020202020204" pitchFamily="34" charset="0"/>
              </a:rPr>
              <a:t>)</a:t>
            </a:r>
            <a:r>
              <a:rPr sz="3000" b="1" dirty="0" err="1">
                <a:latin typeface="Arial" panose="020B0604020202020204" pitchFamily="34" charset="0"/>
                <a:cs typeface="Arial" panose="020B0604020202020204" pitchFamily="34" charset="0"/>
              </a:rPr>
              <a:t>には</a:t>
            </a:r>
            <a:endParaRPr lang="vi-VN" sz="3000" b="1" dirty="0">
              <a:latin typeface="Arial" panose="020B0604020202020204" pitchFamily="34" charset="0"/>
              <a:cs typeface="Arial" panose="020B0604020202020204" pitchFamily="34" charset="0"/>
            </a:endParaRPr>
          </a:p>
          <a:p>
            <a:pPr marL="12700">
              <a:lnSpc>
                <a:spcPct val="100000"/>
              </a:lnSpc>
              <a:spcBef>
                <a:spcPts val="1900"/>
              </a:spcBef>
            </a:pPr>
            <a:r>
              <a:rPr sz="3000" b="1" dirty="0" err="1">
                <a:solidFill>
                  <a:srgbClr val="C00000"/>
                </a:solidFill>
                <a:latin typeface="Arial" panose="020B0604020202020204" pitchFamily="34" charset="0"/>
                <a:cs typeface="Arial" panose="020B0604020202020204" pitchFamily="34" charset="0"/>
              </a:rPr>
              <a:t>解読</a:t>
            </a:r>
            <a:r>
              <a:rPr lang="vi-VN" sz="3000" b="1" dirty="0">
                <a:latin typeface="Arial" panose="020B0604020202020204" pitchFamily="34" charset="0"/>
                <a:cs typeface="Arial" panose="020B0604020202020204" pitchFamily="34" charset="0"/>
              </a:rPr>
              <a:t>  </a:t>
            </a:r>
            <a:r>
              <a:rPr lang="vi-VN" sz="3000" b="1" dirty="0">
                <a:solidFill>
                  <a:schemeClr val="tx2"/>
                </a:solidFill>
                <a:latin typeface="Arial" panose="020B0604020202020204" pitchFamily="34" charset="0"/>
                <a:cs typeface="Arial" panose="020B0604020202020204" pitchFamily="34" charset="0"/>
              </a:rPr>
              <a:t>(</a:t>
            </a:r>
            <a:r>
              <a:rPr lang="vi-VN" sz="3200" b="1" i="0" dirty="0" err="1">
                <a:solidFill>
                  <a:schemeClr val="tx2"/>
                </a:solidFill>
                <a:effectLst/>
                <a:latin typeface="Arial" panose="020B0604020202020204" pitchFamily="34" charset="0"/>
                <a:cs typeface="Arial" panose="020B0604020202020204" pitchFamily="34" charset="0"/>
              </a:rPr>
              <a:t>kaidoku</a:t>
            </a:r>
            <a:r>
              <a:rPr lang="vi-VN" sz="3200" b="1" i="0" dirty="0">
                <a:solidFill>
                  <a:schemeClr val="tx2"/>
                </a:solidFill>
                <a:effectLst/>
                <a:latin typeface="Arial" panose="020B0604020202020204" pitchFamily="34" charset="0"/>
                <a:cs typeface="Arial" panose="020B0604020202020204" pitchFamily="34" charset="0"/>
              </a:rPr>
              <a:t>) </a:t>
            </a:r>
            <a:r>
              <a:rPr sz="3000" b="1" dirty="0" err="1">
                <a:latin typeface="Arial" panose="020B0604020202020204" pitchFamily="34" charset="0"/>
                <a:cs typeface="Arial" panose="020B0604020202020204" pitchFamily="34" charset="0"/>
              </a:rPr>
              <a:t>できない「暗号文」に</a:t>
            </a:r>
            <a:r>
              <a:rPr sz="3000" b="1" dirty="0" err="1">
                <a:solidFill>
                  <a:srgbClr val="C00000"/>
                </a:solidFill>
                <a:latin typeface="Arial" panose="020B0604020202020204" pitchFamily="34" charset="0"/>
                <a:cs typeface="Arial" panose="020B0604020202020204" pitchFamily="34" charset="0"/>
              </a:rPr>
              <a:t>変換</a:t>
            </a:r>
            <a:r>
              <a:rPr lang="vi-VN" sz="3000" b="1" dirty="0">
                <a:solidFill>
                  <a:srgbClr val="C00000"/>
                </a:solidFill>
                <a:latin typeface="Arial" panose="020B0604020202020204" pitchFamily="34" charset="0"/>
                <a:cs typeface="Arial" panose="020B0604020202020204" pitchFamily="34" charset="0"/>
              </a:rPr>
              <a:t> </a:t>
            </a:r>
            <a:r>
              <a:rPr lang="vi-VN" sz="3000" b="1" dirty="0">
                <a:solidFill>
                  <a:schemeClr val="bg1">
                    <a:lumMod val="50000"/>
                  </a:schemeClr>
                </a:solidFill>
                <a:latin typeface="Arial" panose="020B0604020202020204" pitchFamily="34" charset="0"/>
                <a:cs typeface="Arial" panose="020B0604020202020204" pitchFamily="34" charset="0"/>
              </a:rPr>
              <a:t>(</a:t>
            </a:r>
            <a:r>
              <a:rPr lang="vi-VN" sz="3200" b="0" i="0" dirty="0" err="1">
                <a:solidFill>
                  <a:srgbClr val="5F6368"/>
                </a:solidFill>
                <a:effectLst/>
                <a:latin typeface="Roboto" panose="02000000000000000000" pitchFamily="2" charset="0"/>
              </a:rPr>
              <a:t>henkan</a:t>
            </a:r>
            <a:r>
              <a:rPr lang="vi-VN" sz="3200" b="0" i="0" dirty="0">
                <a:solidFill>
                  <a:srgbClr val="5F6368"/>
                </a:solidFill>
                <a:effectLst/>
                <a:latin typeface="Roboto" panose="02000000000000000000" pitchFamily="2" charset="0"/>
              </a:rPr>
              <a:t>)</a:t>
            </a:r>
            <a:r>
              <a:rPr sz="3000" b="1" dirty="0" err="1">
                <a:latin typeface="Arial" panose="020B0604020202020204" pitchFamily="34" charset="0"/>
                <a:cs typeface="Arial" panose="020B0604020202020204" pitchFamily="34" charset="0"/>
              </a:rPr>
              <a:t>することです。暗号化することによって、たとえ通</a:t>
            </a:r>
            <a:r>
              <a:rPr sz="3000" b="1" spc="100"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信</a:t>
            </a:r>
            <a:r>
              <a:rPr sz="3000" b="1" spc="100"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中</a:t>
            </a:r>
            <a:r>
              <a:rPr sz="3000" b="1" spc="40" dirty="0">
                <a:latin typeface="Arial" panose="020B0604020202020204" pitchFamily="34" charset="0"/>
                <a:cs typeface="Arial" panose="020B0604020202020204" pitchFamily="34" charset="0"/>
              </a:rPr>
              <a:t> </a:t>
            </a:r>
            <a:r>
              <a:rPr sz="3000" b="1" spc="-5" dirty="0">
                <a:latin typeface="Arial" panose="020B0604020202020204" pitchFamily="34" charset="0"/>
                <a:cs typeface="Arial" panose="020B0604020202020204" pitchFamily="34" charset="0"/>
              </a:rPr>
              <a:t>にデータ</a:t>
            </a:r>
            <a:r>
              <a:rPr sz="3000" b="1" dirty="0">
                <a:latin typeface="Arial" panose="020B0604020202020204" pitchFamily="34" charset="0"/>
                <a:cs typeface="Arial" panose="020B0604020202020204" pitchFamily="34" charset="0"/>
              </a:rPr>
              <a:t>が</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他</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の</a:t>
            </a:r>
            <a:r>
              <a:rPr sz="3000" b="1" spc="40"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人</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に</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盗</a:t>
            </a:r>
            <a:r>
              <a:rPr sz="3000" b="1" spc="40" dirty="0">
                <a:latin typeface="Arial" panose="020B0604020202020204" pitchFamily="34" charset="0"/>
                <a:cs typeface="Arial" panose="020B0604020202020204" pitchFamily="34" charset="0"/>
              </a:rPr>
              <a:t> </a:t>
            </a:r>
            <a:r>
              <a:rPr sz="3000" b="1" spc="-5" dirty="0">
                <a:latin typeface="Arial" panose="020B0604020202020204" pitchFamily="34" charset="0"/>
                <a:cs typeface="Arial" panose="020B0604020202020204" pitchFamily="34" charset="0"/>
              </a:rPr>
              <a:t>まれてしまっても、データ</a:t>
            </a:r>
            <a:r>
              <a:rPr sz="3000" b="1" dirty="0">
                <a:latin typeface="Arial" panose="020B0604020202020204" pitchFamily="34" charset="0"/>
                <a:cs typeface="Arial" panose="020B0604020202020204" pitchFamily="34" charset="0"/>
              </a:rPr>
              <a:t>の</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内</a:t>
            </a:r>
            <a:r>
              <a:rPr sz="3000" b="1" spc="100"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容</a:t>
            </a:r>
            <a:r>
              <a:rPr sz="3000" b="1" spc="45" dirty="0">
                <a:latin typeface="Arial" panose="020B0604020202020204" pitchFamily="34" charset="0"/>
                <a:cs typeface="Arial" panose="020B0604020202020204" pitchFamily="34" charset="0"/>
              </a:rPr>
              <a:t> </a:t>
            </a:r>
            <a:r>
              <a:rPr sz="3000" b="1" dirty="0">
                <a:latin typeface="Arial" panose="020B0604020202020204" pitchFamily="34" charset="0"/>
                <a:cs typeface="Arial" panose="020B0604020202020204" pitchFamily="34" charset="0"/>
              </a:rPr>
              <a:t>を </a:t>
            </a:r>
            <a:r>
              <a:rPr sz="3000" b="1" spc="10" dirty="0">
                <a:latin typeface="Arial" panose="020B0604020202020204" pitchFamily="34" charset="0"/>
                <a:cs typeface="Arial" panose="020B0604020202020204" pitchFamily="34" charset="0"/>
              </a:rPr>
              <a:t>知</a:t>
            </a:r>
            <a:r>
              <a:rPr sz="3000" b="1" spc="-5" dirty="0">
                <a:latin typeface="Arial" panose="020B0604020202020204" pitchFamily="34" charset="0"/>
                <a:cs typeface="Arial" panose="020B0604020202020204" pitchFamily="34" charset="0"/>
              </a:rPr>
              <a:t>られることはありません</a:t>
            </a:r>
            <a:r>
              <a:rPr sz="3000" b="1" spc="5" dirty="0">
                <a:latin typeface="Arial" panose="020B0604020202020204" pitchFamily="34" charset="0"/>
                <a:cs typeface="Arial" panose="020B0604020202020204" pitchFamily="34" charset="0"/>
              </a:rPr>
              <a:t>。</a:t>
            </a:r>
            <a:r>
              <a:rPr sz="3000" b="1" spc="20" dirty="0">
                <a:latin typeface="Arial" panose="020B0604020202020204" pitchFamily="34" charset="0"/>
                <a:cs typeface="Arial" panose="020B0604020202020204" pitchFamily="34" charset="0"/>
              </a:rPr>
              <a:t>暗号</a:t>
            </a:r>
            <a:r>
              <a:rPr sz="3000" b="1" spc="10" dirty="0">
                <a:latin typeface="Arial" panose="020B0604020202020204" pitchFamily="34" charset="0"/>
                <a:cs typeface="Arial" panose="020B0604020202020204" pitchFamily="34" charset="0"/>
              </a:rPr>
              <a:t>化</a:t>
            </a:r>
            <a:r>
              <a:rPr sz="3000" b="1" spc="-5" dirty="0">
                <a:latin typeface="Arial" panose="020B0604020202020204" pitchFamily="34" charset="0"/>
                <a:cs typeface="Arial" panose="020B0604020202020204" pitchFamily="34" charset="0"/>
              </a:rPr>
              <a:t>したデータ</a:t>
            </a:r>
            <a:r>
              <a:rPr sz="3000" b="1" spc="10" dirty="0">
                <a:latin typeface="Arial" panose="020B0604020202020204" pitchFamily="34" charset="0"/>
                <a:cs typeface="Arial" panose="020B0604020202020204" pitchFamily="34" charset="0"/>
              </a:rPr>
              <a:t>を元に戻</a:t>
            </a:r>
            <a:r>
              <a:rPr sz="3000" b="1" spc="-5" dirty="0">
                <a:latin typeface="Arial" panose="020B0604020202020204" pitchFamily="34" charset="0"/>
                <a:cs typeface="Arial" panose="020B0604020202020204" pitchFamily="34" charset="0"/>
              </a:rPr>
              <a:t>すこと</a:t>
            </a:r>
            <a:r>
              <a:rPr sz="3000" b="1" spc="5" dirty="0">
                <a:latin typeface="Arial" panose="020B0604020202020204" pitchFamily="34" charset="0"/>
                <a:cs typeface="Arial" panose="020B0604020202020204" pitchFamily="34" charset="0"/>
              </a:rPr>
              <a:t>を</a:t>
            </a:r>
            <a:r>
              <a:rPr sz="3000" b="1" spc="20" dirty="0">
                <a:latin typeface="Arial" panose="020B0604020202020204" pitchFamily="34" charset="0"/>
                <a:cs typeface="Arial" panose="020B0604020202020204" pitchFamily="34" charset="0"/>
              </a:rPr>
              <a:t>復</a:t>
            </a:r>
            <a:r>
              <a:rPr sz="3000" b="1" spc="10" dirty="0">
                <a:latin typeface="Arial" panose="020B0604020202020204" pitchFamily="34" charset="0"/>
                <a:cs typeface="Arial" panose="020B0604020202020204" pitchFamily="34" charset="0"/>
              </a:rPr>
              <a:t>号</a:t>
            </a:r>
            <a:r>
              <a:rPr sz="3000" b="1" spc="-5" dirty="0">
                <a:latin typeface="Arial" panose="020B0604020202020204" pitchFamily="34" charset="0"/>
                <a:cs typeface="Arial" panose="020B0604020202020204" pitchFamily="34" charset="0"/>
              </a:rPr>
              <a:t>といいま す。</a:t>
            </a:r>
            <a:endParaRPr sz="3000" b="1" dirty="0">
              <a:latin typeface="Arial" panose="020B0604020202020204" pitchFamily="34" charset="0"/>
              <a:cs typeface="Arial" panose="020B0604020202020204" pitchFamily="34" charset="0"/>
            </a:endParaRPr>
          </a:p>
          <a:p>
            <a:pPr marL="469900">
              <a:lnSpc>
                <a:spcPct val="100000"/>
              </a:lnSpc>
              <a:spcBef>
                <a:spcPts val="1800"/>
              </a:spcBef>
            </a:pPr>
            <a:r>
              <a:rPr sz="3000" b="1" dirty="0">
                <a:latin typeface="Arial" panose="020B0604020202020204" pitchFamily="34" charset="0"/>
                <a:cs typeface="Arial" panose="020B0604020202020204" pitchFamily="34" charset="0"/>
              </a:rPr>
              <a:t>暗号化と復号には、それぞれ鍵を使ってデータを変換します。</a:t>
            </a:r>
          </a:p>
          <a:p>
            <a:pPr marL="12700" marR="5715">
              <a:lnSpc>
                <a:spcPct val="150000"/>
              </a:lnSpc>
            </a:pPr>
            <a:r>
              <a:rPr sz="3000" b="1" spc="325" dirty="0">
                <a:latin typeface="Arial" panose="020B0604020202020204" pitchFamily="34" charset="0"/>
                <a:cs typeface="Arial" panose="020B0604020202020204" pitchFamily="34" charset="0"/>
              </a:rPr>
              <a:t>鍵</a:t>
            </a:r>
            <a:r>
              <a:rPr sz="3000" b="1" spc="-5" dirty="0">
                <a:latin typeface="Arial" panose="020B0604020202020204" pitchFamily="34" charset="0"/>
                <a:cs typeface="Arial" panose="020B0604020202020204" pitchFamily="34" charset="0"/>
              </a:rPr>
              <a:t>とは、データ</a:t>
            </a:r>
            <a:r>
              <a:rPr sz="3000" b="1" spc="325" dirty="0">
                <a:latin typeface="Arial" panose="020B0604020202020204" pitchFamily="34" charset="0"/>
                <a:cs typeface="Arial" panose="020B0604020202020204" pitchFamily="34" charset="0"/>
              </a:rPr>
              <a:t>を</a:t>
            </a:r>
            <a:r>
              <a:rPr sz="3000" b="1" dirty="0">
                <a:latin typeface="Arial" panose="020B0604020202020204" pitchFamily="34" charset="0"/>
                <a:cs typeface="Arial" panose="020B0604020202020204" pitchFamily="34" charset="0"/>
              </a:rPr>
              <a:t>変</a:t>
            </a:r>
            <a:r>
              <a:rPr sz="3000" b="1" spc="-260" dirty="0">
                <a:latin typeface="Arial" panose="020B0604020202020204" pitchFamily="34" charset="0"/>
                <a:cs typeface="Arial" panose="020B0604020202020204" pitchFamily="34" charset="0"/>
              </a:rPr>
              <a:t> </a:t>
            </a:r>
            <a:r>
              <a:rPr sz="3000" b="1" spc="325" dirty="0">
                <a:latin typeface="Arial" panose="020B0604020202020204" pitchFamily="34" charset="0"/>
                <a:cs typeface="Arial" panose="020B0604020202020204" pitchFamily="34" charset="0"/>
              </a:rPr>
              <a:t>換</a:t>
            </a:r>
            <a:r>
              <a:rPr sz="3000" b="1" spc="-5" dirty="0">
                <a:latin typeface="Arial" panose="020B0604020202020204" pitchFamily="34" charset="0"/>
                <a:cs typeface="Arial" panose="020B0604020202020204" pitchFamily="34" charset="0"/>
              </a:rPr>
              <a:t>するため</a:t>
            </a:r>
            <a:r>
              <a:rPr sz="3000" b="1" spc="320" dirty="0">
                <a:latin typeface="Arial" panose="020B0604020202020204" pitchFamily="34" charset="0"/>
                <a:cs typeface="Arial" panose="020B0604020202020204" pitchFamily="34" charset="0"/>
              </a:rPr>
              <a:t>の</a:t>
            </a:r>
            <a:r>
              <a:rPr sz="3000" b="1" dirty="0">
                <a:latin typeface="Arial" panose="020B0604020202020204" pitchFamily="34" charset="0"/>
                <a:cs typeface="Arial" panose="020B0604020202020204" pitchFamily="34" charset="0"/>
              </a:rPr>
              <a:t>特</a:t>
            </a:r>
            <a:r>
              <a:rPr sz="3000" b="1" spc="-260" dirty="0">
                <a:latin typeface="Arial" panose="020B0604020202020204" pitchFamily="34" charset="0"/>
                <a:cs typeface="Arial" panose="020B0604020202020204" pitchFamily="34" charset="0"/>
              </a:rPr>
              <a:t> </a:t>
            </a:r>
            <a:r>
              <a:rPr sz="3000" b="1" spc="325" dirty="0">
                <a:latin typeface="Arial" panose="020B0604020202020204" pitchFamily="34" charset="0"/>
                <a:cs typeface="Arial" panose="020B0604020202020204" pitchFamily="34" charset="0"/>
              </a:rPr>
              <a:t>別</a:t>
            </a:r>
            <a:r>
              <a:rPr sz="3000" b="1" spc="-5" dirty="0">
                <a:latin typeface="Arial" panose="020B0604020202020204" pitchFamily="34" charset="0"/>
                <a:cs typeface="Arial" panose="020B0604020202020204" pitchFamily="34" charset="0"/>
              </a:rPr>
              <a:t>なデータです。こ</a:t>
            </a:r>
            <a:r>
              <a:rPr sz="3000" b="1" spc="325" dirty="0">
                <a:latin typeface="Arial" panose="020B0604020202020204" pitchFamily="34" charset="0"/>
                <a:cs typeface="Arial" panose="020B0604020202020204" pitchFamily="34" charset="0"/>
              </a:rPr>
              <a:t>の鍵の違</a:t>
            </a:r>
            <a:r>
              <a:rPr sz="3000" b="1" spc="-5" dirty="0">
                <a:latin typeface="Arial" panose="020B0604020202020204" pitchFamily="34" charset="0"/>
                <a:cs typeface="Arial" panose="020B0604020202020204" pitchFamily="34" charset="0"/>
              </a:rPr>
              <a:t>いによっ て、さまざまな暗号方式があります。</a:t>
            </a:r>
            <a:endParaRPr sz="3000" b="1" dirty="0">
              <a:latin typeface="Arial" panose="020B0604020202020204" pitchFamily="34" charset="0"/>
              <a:cs typeface="Arial" panose="020B0604020202020204" pitchFamily="34" charset="0"/>
            </a:endParaRPr>
          </a:p>
          <a:p>
            <a:pPr marL="243204" indent="-231140">
              <a:lnSpc>
                <a:spcPct val="100000"/>
              </a:lnSpc>
              <a:spcBef>
                <a:spcPts val="1800"/>
              </a:spcBef>
              <a:buSzPct val="96666"/>
              <a:buFont typeface="Arial MT"/>
              <a:buChar char="●"/>
              <a:tabLst>
                <a:tab pos="243840" algn="l"/>
              </a:tabLst>
            </a:pPr>
            <a:r>
              <a:rPr sz="3000" b="1" dirty="0">
                <a:latin typeface="Arial" panose="020B0604020202020204" pitchFamily="34" charset="0"/>
                <a:cs typeface="Arial" panose="020B0604020202020204" pitchFamily="34" charset="0"/>
              </a:rPr>
              <a:t>共通鍵暗号方式</a:t>
            </a:r>
          </a:p>
          <a:p>
            <a:pPr marL="243204" indent="-231140">
              <a:lnSpc>
                <a:spcPct val="100000"/>
              </a:lnSpc>
              <a:spcBef>
                <a:spcPts val="1800"/>
              </a:spcBef>
              <a:buSzPct val="96666"/>
              <a:buFont typeface="Arial MT"/>
              <a:buChar char="●"/>
              <a:tabLst>
                <a:tab pos="243840" algn="l"/>
              </a:tabLst>
            </a:pPr>
            <a:r>
              <a:rPr sz="3000" b="1" dirty="0">
                <a:latin typeface="Arial" panose="020B0604020202020204" pitchFamily="34" charset="0"/>
                <a:cs typeface="Arial" panose="020B0604020202020204" pitchFamily="34" charset="0"/>
              </a:rPr>
              <a:t>公開鍵暗号方式</a:t>
            </a:r>
          </a:p>
        </p:txBody>
      </p:sp>
      <p:pic>
        <p:nvPicPr>
          <p:cNvPr id="8" name="object 8"/>
          <p:cNvPicPr/>
          <p:nvPr/>
        </p:nvPicPr>
        <p:blipFill>
          <a:blip r:embed="rId3" cstate="print"/>
          <a:stretch>
            <a:fillRect/>
          </a:stretch>
        </p:blipFill>
        <p:spPr>
          <a:xfrm>
            <a:off x="10851975" y="111025"/>
            <a:ext cx="2152823" cy="1825375"/>
          </a:xfrm>
          <a:prstGeom prst="rect">
            <a:avLst/>
          </a:prstGeom>
        </p:spPr>
      </p:pic>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3272513" y="4295190"/>
            <a:ext cx="6460490" cy="1092200"/>
          </a:xfrm>
          <a:prstGeom prst="rect">
            <a:avLst/>
          </a:prstGeom>
        </p:spPr>
        <p:txBody>
          <a:bodyPr vert="horz" wrap="square" lIns="0" tIns="12700" rIns="0" bIns="0" rtlCol="0">
            <a:spAutoFit/>
          </a:bodyPr>
          <a:lstStyle/>
          <a:p>
            <a:pPr marL="12700">
              <a:lnSpc>
                <a:spcPct val="100000"/>
              </a:lnSpc>
              <a:spcBef>
                <a:spcPts val="100"/>
              </a:spcBef>
            </a:pPr>
            <a:r>
              <a:rPr sz="7000" dirty="0"/>
              <a:t>翻訳してみよう！</a:t>
            </a:r>
            <a:endParaRPr sz="7000"/>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258160"/>
            <a:ext cx="4946015" cy="1701800"/>
          </a:xfrm>
          <a:prstGeom prst="rect">
            <a:avLst/>
          </a:prstGeom>
        </p:spPr>
        <p:txBody>
          <a:bodyPr vert="horz" wrap="square" lIns="0" tIns="12700" rIns="0" bIns="0" rtlCol="0">
            <a:spAutoFit/>
          </a:bodyPr>
          <a:lstStyle/>
          <a:p>
            <a:pPr marL="12700">
              <a:lnSpc>
                <a:spcPct val="100000"/>
              </a:lnSpc>
              <a:spcBef>
                <a:spcPts val="100"/>
              </a:spcBef>
            </a:pPr>
            <a:r>
              <a:rPr sz="5500" spc="-10" dirty="0"/>
              <a:t>データの暗号化</a:t>
            </a:r>
            <a:endParaRPr sz="5500"/>
          </a:p>
          <a:p>
            <a:pPr marL="12700">
              <a:lnSpc>
                <a:spcPct val="100000"/>
              </a:lnSpc>
            </a:pPr>
            <a:r>
              <a:rPr sz="5500" b="1" spc="-5" dirty="0">
                <a:latin typeface="Arial"/>
                <a:cs typeface="Arial"/>
              </a:rPr>
              <a:t>Mã</a:t>
            </a:r>
            <a:r>
              <a:rPr sz="5500" b="1" spc="-35" dirty="0">
                <a:latin typeface="Arial"/>
                <a:cs typeface="Arial"/>
              </a:rPr>
              <a:t> </a:t>
            </a:r>
            <a:r>
              <a:rPr sz="5500" b="1" spc="-10" dirty="0">
                <a:latin typeface="Arial"/>
                <a:cs typeface="Arial"/>
              </a:rPr>
              <a:t>hóa</a:t>
            </a:r>
            <a:r>
              <a:rPr sz="5500" b="1" spc="-45" dirty="0">
                <a:latin typeface="Arial"/>
                <a:cs typeface="Arial"/>
              </a:rPr>
              <a:t> </a:t>
            </a:r>
            <a:r>
              <a:rPr sz="5500" b="1" spc="-5" dirty="0">
                <a:latin typeface="Arial"/>
                <a:cs typeface="Arial"/>
              </a:rPr>
              <a:t>dữ</a:t>
            </a:r>
            <a:r>
              <a:rPr sz="5500" b="1" spc="-40" dirty="0">
                <a:latin typeface="Arial"/>
                <a:cs typeface="Arial"/>
              </a:rPr>
              <a:t> </a:t>
            </a:r>
            <a:r>
              <a:rPr sz="5500" b="1" spc="-5" dirty="0">
                <a:latin typeface="Arial"/>
                <a:cs typeface="Arial"/>
              </a:rPr>
              <a:t>liệu</a:t>
            </a:r>
            <a:endParaRPr sz="5500">
              <a:latin typeface="Arial"/>
              <a:cs typeface="Arial"/>
            </a:endParaRPr>
          </a:p>
        </p:txBody>
      </p:sp>
      <p:sp>
        <p:nvSpPr>
          <p:cNvPr id="7" name="object 7"/>
          <p:cNvSpPr/>
          <p:nvPr/>
        </p:nvSpPr>
        <p:spPr>
          <a:xfrm>
            <a:off x="282800" y="2621575"/>
            <a:ext cx="12439650" cy="3417570"/>
          </a:xfrm>
          <a:custGeom>
            <a:avLst/>
            <a:gdLst/>
            <a:ahLst/>
            <a:cxnLst/>
            <a:rect l="l" t="t" r="r" b="b"/>
            <a:pathLst>
              <a:path w="12439650" h="3417570">
                <a:moveTo>
                  <a:pt x="0" y="0"/>
                </a:moveTo>
                <a:lnTo>
                  <a:pt x="12439199" y="0"/>
                </a:lnTo>
                <a:lnTo>
                  <a:pt x="12439199" y="3416999"/>
                </a:lnTo>
                <a:lnTo>
                  <a:pt x="0" y="3416999"/>
                </a:lnTo>
                <a:lnTo>
                  <a:pt x="0" y="0"/>
                </a:lnTo>
                <a:close/>
              </a:path>
            </a:pathLst>
          </a:custGeom>
          <a:ln w="19049">
            <a:solidFill>
              <a:srgbClr val="C82506"/>
            </a:solidFill>
          </a:ln>
        </p:spPr>
        <p:txBody>
          <a:bodyPr wrap="square" lIns="0" tIns="0" rIns="0" bIns="0" rtlCol="0"/>
          <a:lstStyle/>
          <a:p>
            <a:endParaRPr/>
          </a:p>
        </p:txBody>
      </p:sp>
      <p:sp>
        <p:nvSpPr>
          <p:cNvPr id="8" name="object 8"/>
          <p:cNvSpPr txBox="1"/>
          <p:nvPr/>
        </p:nvSpPr>
        <p:spPr>
          <a:xfrm>
            <a:off x="162424" y="2450760"/>
            <a:ext cx="12559576" cy="5832366"/>
          </a:xfrm>
          <a:prstGeom prst="rect">
            <a:avLst/>
          </a:prstGeom>
        </p:spPr>
        <p:txBody>
          <a:bodyPr vert="horz" wrap="square" lIns="0" tIns="241300" rIns="0" bIns="0" rtlCol="0">
            <a:spAutoFit/>
          </a:bodyPr>
          <a:lstStyle/>
          <a:p>
            <a:pPr marL="662940">
              <a:lnSpc>
                <a:spcPct val="100000"/>
              </a:lnSpc>
              <a:spcBef>
                <a:spcPts val="1900"/>
              </a:spcBef>
            </a:pPr>
            <a:r>
              <a:rPr sz="3000" dirty="0" err="1">
                <a:latin typeface="MS PGothic"/>
                <a:cs typeface="MS PGothic"/>
              </a:rPr>
              <a:t>暗号化</a:t>
            </a:r>
            <a:r>
              <a:rPr sz="3000" spc="-5" dirty="0" err="1">
                <a:solidFill>
                  <a:srgbClr val="C82506"/>
                </a:solidFill>
                <a:latin typeface="MS PGothic"/>
                <a:cs typeface="MS PGothic"/>
              </a:rPr>
              <a:t>と</a:t>
            </a:r>
            <a:r>
              <a:rPr sz="3000" dirty="0" err="1">
                <a:solidFill>
                  <a:srgbClr val="C82506"/>
                </a:solidFill>
                <a:latin typeface="MS PGothic"/>
                <a:cs typeface="MS PGothic"/>
              </a:rPr>
              <a:t>は</a:t>
            </a:r>
            <a:r>
              <a:rPr sz="3000" spc="-5" dirty="0" err="1">
                <a:latin typeface="MS PGothic"/>
                <a:cs typeface="MS PGothic"/>
              </a:rPr>
              <a:t>、その</a:t>
            </a:r>
            <a:r>
              <a:rPr sz="3000" dirty="0" err="1">
                <a:latin typeface="MS PGothic"/>
                <a:cs typeface="MS PGothic"/>
              </a:rPr>
              <a:t>名</a:t>
            </a:r>
            <a:r>
              <a:rPr sz="3000" dirty="0" err="1">
                <a:solidFill>
                  <a:srgbClr val="C82506"/>
                </a:solidFill>
                <a:latin typeface="MS PGothic"/>
                <a:cs typeface="MS PGothic"/>
              </a:rPr>
              <a:t>のとおり</a:t>
            </a:r>
            <a:r>
              <a:rPr sz="3000" spc="-5" dirty="0" err="1">
                <a:latin typeface="MS PGothic"/>
                <a:cs typeface="MS PGothic"/>
              </a:rPr>
              <a:t>、デー</a:t>
            </a:r>
            <a:r>
              <a:rPr sz="3000" dirty="0" err="1">
                <a:latin typeface="MS PGothic"/>
                <a:cs typeface="MS PGothic"/>
              </a:rPr>
              <a:t>タ</a:t>
            </a:r>
            <a:r>
              <a:rPr sz="3000" dirty="0" err="1">
                <a:solidFill>
                  <a:srgbClr val="C82506"/>
                </a:solidFill>
                <a:latin typeface="MS PGothic"/>
                <a:cs typeface="MS PGothic"/>
              </a:rPr>
              <a:t>を</a:t>
            </a:r>
            <a:r>
              <a:rPr sz="3000" dirty="0" err="1">
                <a:latin typeface="MS PGothic"/>
                <a:cs typeface="MS PGothic"/>
              </a:rPr>
              <a:t>第三者</a:t>
            </a:r>
            <a:r>
              <a:rPr lang="vi-VN" sz="2800" b="1" dirty="0">
                <a:solidFill>
                  <a:schemeClr val="tx2"/>
                </a:solidFill>
                <a:latin typeface="Arial" panose="020B0604020202020204" pitchFamily="34" charset="0"/>
                <a:cs typeface="Arial" panose="020B0604020202020204" pitchFamily="34" charset="0"/>
              </a:rPr>
              <a:t> (</a:t>
            </a:r>
            <a:r>
              <a:rPr lang="vi-VN" sz="2800" b="1" i="0" dirty="0" err="1">
                <a:solidFill>
                  <a:schemeClr val="tx2"/>
                </a:solidFill>
                <a:effectLst/>
                <a:latin typeface="Arial" panose="020B0604020202020204" pitchFamily="34" charset="0"/>
                <a:cs typeface="Arial" panose="020B0604020202020204" pitchFamily="34" charset="0"/>
              </a:rPr>
              <a:t>daisansha</a:t>
            </a:r>
            <a:r>
              <a:rPr lang="vi-VN" sz="2800" b="1" i="0" dirty="0">
                <a:solidFill>
                  <a:schemeClr val="tx2"/>
                </a:solidFill>
                <a:effectLst/>
                <a:latin typeface="Arial" panose="020B0604020202020204" pitchFamily="34" charset="0"/>
                <a:cs typeface="Arial" panose="020B0604020202020204" pitchFamily="34" charset="0"/>
              </a:rPr>
              <a:t>) </a:t>
            </a:r>
            <a:r>
              <a:rPr sz="3000" dirty="0" err="1">
                <a:latin typeface="MS PGothic"/>
                <a:cs typeface="MS PGothic"/>
              </a:rPr>
              <a:t>には</a:t>
            </a:r>
            <a:endParaRPr lang="vi-VN" sz="3000" dirty="0">
              <a:latin typeface="MS PGothic"/>
              <a:cs typeface="MS PGothic"/>
            </a:endParaRPr>
          </a:p>
          <a:p>
            <a:pPr marL="662940">
              <a:lnSpc>
                <a:spcPct val="100000"/>
              </a:lnSpc>
              <a:spcBef>
                <a:spcPts val="1900"/>
              </a:spcBef>
            </a:pPr>
            <a:r>
              <a:rPr sz="3000" dirty="0" err="1">
                <a:latin typeface="MS PGothic"/>
                <a:cs typeface="MS PGothic"/>
              </a:rPr>
              <a:t>解読</a:t>
            </a:r>
            <a:r>
              <a:rPr lang="vi-VN" sz="2800" b="1" dirty="0">
                <a:solidFill>
                  <a:schemeClr val="tx2"/>
                </a:solidFill>
                <a:latin typeface="Arial" panose="020B0604020202020204" pitchFamily="34" charset="0"/>
                <a:cs typeface="Arial" panose="020B0604020202020204" pitchFamily="34" charset="0"/>
              </a:rPr>
              <a:t> (</a:t>
            </a:r>
            <a:r>
              <a:rPr lang="vi-VN" sz="2800" b="1" i="0" dirty="0" err="1">
                <a:solidFill>
                  <a:schemeClr val="tx2"/>
                </a:solidFill>
                <a:effectLst/>
                <a:latin typeface="Arial" panose="020B0604020202020204" pitchFamily="34" charset="0"/>
                <a:cs typeface="Arial" panose="020B0604020202020204" pitchFamily="34" charset="0"/>
              </a:rPr>
              <a:t>kaidoku</a:t>
            </a:r>
            <a:r>
              <a:rPr lang="vi-VN" sz="2800" b="1" i="0" dirty="0">
                <a:solidFill>
                  <a:schemeClr val="tx2"/>
                </a:solidFill>
                <a:effectLst/>
                <a:latin typeface="Arial" panose="020B0604020202020204" pitchFamily="34" charset="0"/>
                <a:cs typeface="Arial" panose="020B0604020202020204" pitchFamily="34" charset="0"/>
              </a:rPr>
              <a:t>) </a:t>
            </a:r>
            <a:r>
              <a:rPr sz="3000" dirty="0" err="1">
                <a:latin typeface="MS PGothic"/>
                <a:cs typeface="MS PGothic"/>
              </a:rPr>
              <a:t>できない「暗号文」</a:t>
            </a:r>
            <a:r>
              <a:rPr sz="3000" dirty="0" err="1">
                <a:solidFill>
                  <a:srgbClr val="C82506"/>
                </a:solidFill>
                <a:latin typeface="MS PGothic"/>
                <a:cs typeface="MS PGothic"/>
              </a:rPr>
              <a:t>に</a:t>
            </a:r>
            <a:r>
              <a:rPr sz="3000" dirty="0" err="1">
                <a:latin typeface="MS PGothic"/>
                <a:cs typeface="MS PGothic"/>
              </a:rPr>
              <a:t>変換</a:t>
            </a:r>
            <a:r>
              <a:rPr lang="vi-VN" sz="2800" b="1" dirty="0">
                <a:solidFill>
                  <a:schemeClr val="bg1">
                    <a:lumMod val="50000"/>
                  </a:schemeClr>
                </a:solidFill>
                <a:latin typeface="Arial" panose="020B0604020202020204" pitchFamily="34" charset="0"/>
                <a:cs typeface="Arial" panose="020B0604020202020204" pitchFamily="34" charset="0"/>
              </a:rPr>
              <a:t> (</a:t>
            </a:r>
            <a:r>
              <a:rPr lang="vi-VN" sz="2800" b="0" i="0" dirty="0" err="1">
                <a:solidFill>
                  <a:srgbClr val="5F6368"/>
                </a:solidFill>
                <a:effectLst/>
                <a:latin typeface="Roboto" panose="02000000000000000000" pitchFamily="2" charset="0"/>
              </a:rPr>
              <a:t>henkan</a:t>
            </a:r>
            <a:r>
              <a:rPr lang="vi-VN" sz="2800" b="0" i="0" dirty="0">
                <a:solidFill>
                  <a:srgbClr val="5F6368"/>
                </a:solidFill>
                <a:effectLst/>
                <a:latin typeface="Roboto" panose="02000000000000000000" pitchFamily="2" charset="0"/>
              </a:rPr>
              <a:t>) </a:t>
            </a:r>
            <a:r>
              <a:rPr sz="3000" dirty="0" err="1">
                <a:latin typeface="MS PGothic"/>
                <a:cs typeface="MS PGothic"/>
              </a:rPr>
              <a:t>することです。暗号化すること</a:t>
            </a:r>
            <a:r>
              <a:rPr sz="3000" spc="-5" dirty="0" err="1">
                <a:solidFill>
                  <a:srgbClr val="C82506"/>
                </a:solidFill>
                <a:latin typeface="MS PGothic"/>
                <a:cs typeface="MS PGothic"/>
              </a:rPr>
              <a:t>によっ</a:t>
            </a:r>
            <a:r>
              <a:rPr sz="3000" dirty="0" err="1">
                <a:solidFill>
                  <a:srgbClr val="C82506"/>
                </a:solidFill>
                <a:latin typeface="MS PGothic"/>
                <a:cs typeface="MS PGothic"/>
              </a:rPr>
              <a:t>て</a:t>
            </a:r>
            <a:r>
              <a:rPr sz="3000" spc="-5" dirty="0" err="1">
                <a:latin typeface="MS PGothic"/>
                <a:cs typeface="MS PGothic"/>
              </a:rPr>
              <a:t>、たとえ</a:t>
            </a:r>
            <a:r>
              <a:rPr sz="3000" spc="-5" dirty="0">
                <a:latin typeface="MS PGothic"/>
                <a:cs typeface="MS PGothic"/>
              </a:rPr>
              <a:t> </a:t>
            </a:r>
            <a:r>
              <a:rPr sz="3000" dirty="0" err="1">
                <a:latin typeface="MS PGothic"/>
                <a:cs typeface="MS PGothic"/>
              </a:rPr>
              <a:t>通信中にデータが他</a:t>
            </a:r>
            <a:r>
              <a:rPr lang="vi-VN" sz="3200" b="1" dirty="0">
                <a:solidFill>
                  <a:schemeClr val="bg1">
                    <a:lumMod val="50000"/>
                  </a:schemeClr>
                </a:solidFill>
                <a:latin typeface="Arial" panose="020B0604020202020204" pitchFamily="34" charset="0"/>
                <a:cs typeface="Arial" panose="020B0604020202020204" pitchFamily="34" charset="0"/>
              </a:rPr>
              <a:t> (</a:t>
            </a:r>
            <a:r>
              <a:rPr lang="vi-VN" sz="3200" b="0" i="0" dirty="0" err="1">
                <a:solidFill>
                  <a:srgbClr val="5F6368"/>
                </a:solidFill>
                <a:effectLst/>
                <a:latin typeface="Roboto" panose="02000000000000000000" pitchFamily="2" charset="0"/>
              </a:rPr>
              <a:t>hoka</a:t>
            </a:r>
            <a:r>
              <a:rPr lang="vi-VN" sz="3200" b="0" i="0" dirty="0">
                <a:solidFill>
                  <a:srgbClr val="5F6368"/>
                </a:solidFill>
                <a:effectLst/>
                <a:latin typeface="Roboto" panose="02000000000000000000" pitchFamily="2" charset="0"/>
              </a:rPr>
              <a:t>) </a:t>
            </a:r>
            <a:r>
              <a:rPr sz="3000" dirty="0" err="1">
                <a:latin typeface="MS PGothic"/>
                <a:cs typeface="MS PGothic"/>
              </a:rPr>
              <a:t>の人に</a:t>
            </a:r>
            <a:endParaRPr lang="vi-VN" sz="3000" dirty="0">
              <a:latin typeface="MS PGothic"/>
              <a:cs typeface="MS PGothic"/>
            </a:endParaRPr>
          </a:p>
          <a:p>
            <a:pPr marL="662940">
              <a:lnSpc>
                <a:spcPct val="100000"/>
              </a:lnSpc>
              <a:spcBef>
                <a:spcPts val="1900"/>
              </a:spcBef>
            </a:pPr>
            <a:r>
              <a:rPr sz="3000" dirty="0">
                <a:latin typeface="MS PGothic"/>
                <a:cs typeface="MS PGothic"/>
              </a:rPr>
              <a:t>盗</a:t>
            </a:r>
            <a:r>
              <a:rPr lang="vi-VN" sz="3200" b="1" dirty="0">
                <a:solidFill>
                  <a:schemeClr val="bg1">
                    <a:lumMod val="50000"/>
                  </a:schemeClr>
                </a:solidFill>
                <a:latin typeface="Arial" panose="020B0604020202020204" pitchFamily="34" charset="0"/>
                <a:cs typeface="Arial" panose="020B0604020202020204" pitchFamily="34" charset="0"/>
              </a:rPr>
              <a:t> (</a:t>
            </a:r>
            <a:r>
              <a:rPr lang="vi-VN" sz="3200" dirty="0">
                <a:solidFill>
                  <a:srgbClr val="5F6368"/>
                </a:solidFill>
                <a:latin typeface="Roboto" panose="02000000000000000000" pitchFamily="2" charset="0"/>
                <a:cs typeface="Arial" panose="020B0604020202020204" pitchFamily="34" charset="0"/>
              </a:rPr>
              <a:t>to</a:t>
            </a:r>
            <a:r>
              <a:rPr lang="vi-VN" sz="3200" b="0" i="0" dirty="0">
                <a:solidFill>
                  <a:srgbClr val="5F6368"/>
                </a:solidFill>
                <a:effectLst/>
                <a:latin typeface="Roboto" panose="02000000000000000000" pitchFamily="2" charset="0"/>
              </a:rPr>
              <a:t>) </a:t>
            </a:r>
            <a:r>
              <a:rPr sz="3000" dirty="0" err="1">
                <a:latin typeface="MS PGothic"/>
                <a:cs typeface="MS PGothic"/>
              </a:rPr>
              <a:t>まれてしまっ</a:t>
            </a:r>
            <a:r>
              <a:rPr sz="3000" spc="-5" dirty="0" err="1">
                <a:solidFill>
                  <a:srgbClr val="C82506"/>
                </a:solidFill>
                <a:latin typeface="MS PGothic"/>
                <a:cs typeface="MS PGothic"/>
              </a:rPr>
              <a:t>て</a:t>
            </a:r>
            <a:r>
              <a:rPr sz="3000" dirty="0" err="1">
                <a:solidFill>
                  <a:srgbClr val="C82506"/>
                </a:solidFill>
                <a:latin typeface="MS PGothic"/>
                <a:cs typeface="MS PGothic"/>
              </a:rPr>
              <a:t>も</a:t>
            </a:r>
            <a:r>
              <a:rPr sz="3000" spc="-5" dirty="0" err="1">
                <a:latin typeface="MS PGothic"/>
                <a:cs typeface="MS PGothic"/>
              </a:rPr>
              <a:t>、データの内容</a:t>
            </a:r>
            <a:r>
              <a:rPr lang="vi-VN" sz="3200" b="1" dirty="0">
                <a:solidFill>
                  <a:schemeClr val="bg1">
                    <a:lumMod val="50000"/>
                  </a:schemeClr>
                </a:solidFill>
                <a:latin typeface="Arial" panose="020B0604020202020204" pitchFamily="34" charset="0"/>
                <a:cs typeface="Arial" panose="020B0604020202020204" pitchFamily="34" charset="0"/>
              </a:rPr>
              <a:t> (</a:t>
            </a:r>
            <a:r>
              <a:rPr lang="vi-VN" sz="3200" dirty="0" err="1">
                <a:solidFill>
                  <a:srgbClr val="5F6368"/>
                </a:solidFill>
                <a:latin typeface="Roboto" panose="02000000000000000000" pitchFamily="2" charset="0"/>
                <a:cs typeface="Arial" panose="020B0604020202020204" pitchFamily="34" charset="0"/>
              </a:rPr>
              <a:t>uchi</a:t>
            </a:r>
            <a:r>
              <a:rPr lang="vi-VN" sz="3200" dirty="0">
                <a:solidFill>
                  <a:srgbClr val="5F6368"/>
                </a:solidFill>
                <a:latin typeface="Roboto" panose="02000000000000000000" pitchFamily="2" charset="0"/>
                <a:cs typeface="Arial" panose="020B0604020202020204" pitchFamily="34" charset="0"/>
              </a:rPr>
              <a:t> </a:t>
            </a:r>
            <a:r>
              <a:rPr lang="vi-VN" sz="3200" dirty="0" err="1">
                <a:solidFill>
                  <a:srgbClr val="5F6368"/>
                </a:solidFill>
                <a:latin typeface="Roboto" panose="02000000000000000000" pitchFamily="2" charset="0"/>
                <a:cs typeface="Arial" panose="020B0604020202020204" pitchFamily="34" charset="0"/>
              </a:rPr>
              <a:t>you</a:t>
            </a:r>
            <a:r>
              <a:rPr lang="vi-VN" sz="3200" b="0" i="0" dirty="0">
                <a:solidFill>
                  <a:srgbClr val="5F6368"/>
                </a:solidFill>
                <a:effectLst/>
                <a:latin typeface="Roboto" panose="02000000000000000000" pitchFamily="2" charset="0"/>
              </a:rPr>
              <a:t>) </a:t>
            </a:r>
            <a:r>
              <a:rPr sz="3000" spc="-5" dirty="0" err="1">
                <a:latin typeface="MS PGothic"/>
                <a:cs typeface="MS PGothic"/>
              </a:rPr>
              <a:t>を</a:t>
            </a:r>
            <a:r>
              <a:rPr sz="3000" dirty="0" err="1">
                <a:latin typeface="MS PGothic"/>
                <a:cs typeface="MS PGothic"/>
              </a:rPr>
              <a:t>知られることはありません。暗号化したデータを元に戻す</a:t>
            </a:r>
            <a:r>
              <a:rPr lang="vi-VN" sz="3200" b="1" dirty="0">
                <a:solidFill>
                  <a:schemeClr val="bg1">
                    <a:lumMod val="50000"/>
                  </a:schemeClr>
                </a:solidFill>
                <a:latin typeface="Arial" panose="020B0604020202020204" pitchFamily="34" charset="0"/>
                <a:cs typeface="Arial" panose="020B0604020202020204" pitchFamily="34" charset="0"/>
              </a:rPr>
              <a:t> (</a:t>
            </a:r>
            <a:r>
              <a:rPr lang="vi-VN" sz="3200" dirty="0" err="1">
                <a:solidFill>
                  <a:srgbClr val="5F6368"/>
                </a:solidFill>
                <a:latin typeface="Roboto" panose="02000000000000000000" pitchFamily="2" charset="0"/>
                <a:cs typeface="Arial" panose="020B0604020202020204" pitchFamily="34" charset="0"/>
              </a:rPr>
              <a:t>moto</a:t>
            </a:r>
            <a:r>
              <a:rPr lang="vi-VN" sz="3200" dirty="0">
                <a:solidFill>
                  <a:srgbClr val="5F6368"/>
                </a:solidFill>
                <a:latin typeface="Roboto" panose="02000000000000000000" pitchFamily="2" charset="0"/>
                <a:cs typeface="Arial" panose="020B0604020202020204" pitchFamily="34" charset="0"/>
              </a:rPr>
              <a:t> ni </a:t>
            </a:r>
            <a:r>
              <a:rPr lang="vi-VN" sz="3200" dirty="0" err="1">
                <a:solidFill>
                  <a:srgbClr val="5F6368"/>
                </a:solidFill>
                <a:latin typeface="Roboto" panose="02000000000000000000" pitchFamily="2" charset="0"/>
                <a:cs typeface="Arial" panose="020B0604020202020204" pitchFamily="34" charset="0"/>
              </a:rPr>
              <a:t>modosu</a:t>
            </a:r>
            <a:r>
              <a:rPr lang="vi-VN" sz="3200" b="0" i="0" dirty="0">
                <a:solidFill>
                  <a:srgbClr val="5F6368"/>
                </a:solidFill>
                <a:effectLst/>
                <a:latin typeface="Roboto" panose="02000000000000000000" pitchFamily="2" charset="0"/>
              </a:rPr>
              <a:t>) </a:t>
            </a:r>
            <a:r>
              <a:rPr sz="3000" dirty="0" err="1">
                <a:latin typeface="MS PGothic"/>
                <a:cs typeface="MS PGothic"/>
              </a:rPr>
              <a:t>ことを復号</a:t>
            </a:r>
            <a:r>
              <a:rPr sz="3000" dirty="0">
                <a:latin typeface="MS PGothic"/>
                <a:cs typeface="MS PGothic"/>
              </a:rPr>
              <a:t> </a:t>
            </a:r>
            <a:r>
              <a:rPr sz="3000" spc="-5" dirty="0">
                <a:solidFill>
                  <a:srgbClr val="C82506"/>
                </a:solidFill>
                <a:latin typeface="MS PGothic"/>
                <a:cs typeface="MS PGothic"/>
              </a:rPr>
              <a:t>といいます。</a:t>
            </a:r>
            <a:endParaRPr sz="3000" dirty="0">
              <a:latin typeface="MS PGothic"/>
              <a:cs typeface="MS PGothic"/>
            </a:endParaRPr>
          </a:p>
          <a:p>
            <a:pPr>
              <a:lnSpc>
                <a:spcPct val="100000"/>
              </a:lnSpc>
              <a:spcBef>
                <a:spcPts val="20"/>
              </a:spcBef>
            </a:pPr>
            <a:endParaRPr sz="3350" dirty="0">
              <a:latin typeface="MS PGothic"/>
              <a:cs typeface="MS PGothic"/>
            </a:endParaRPr>
          </a:p>
          <a:p>
            <a:pPr marL="12700">
              <a:lnSpc>
                <a:spcPct val="100000"/>
              </a:lnSpc>
            </a:pPr>
            <a:r>
              <a:rPr sz="2800" dirty="0">
                <a:solidFill>
                  <a:srgbClr val="C82506"/>
                </a:solidFill>
                <a:latin typeface="MS PGothic"/>
                <a:cs typeface="MS PGothic"/>
              </a:rPr>
              <a:t>➔</a:t>
            </a:r>
            <a:r>
              <a:rPr lang="vi-VN" sz="2800" dirty="0">
                <a:solidFill>
                  <a:srgbClr val="C82506"/>
                </a:solidFill>
                <a:latin typeface="MS PGothic"/>
                <a:cs typeface="MS PGothic"/>
              </a:rPr>
              <a:t> Mã hóa , như tên gọi, là chuyển đổi dữ liệu thành dữ liệu đã được mã hóa mà bên thứ 3 không thể giải mã được. Bằng cách mã hóa dữ liệu, ngay cả khi bị người khác đánh cắp dữ liệu trong lúc truyền đi thì nội dung của dữ liệu vẫn không được biết.</a:t>
            </a:r>
          </a:p>
          <a:p>
            <a:pPr marL="12700">
              <a:lnSpc>
                <a:spcPct val="100000"/>
              </a:lnSpc>
            </a:pPr>
            <a:r>
              <a:rPr lang="vi-VN" sz="2800" dirty="0">
                <a:latin typeface="MS PGothic"/>
                <a:cs typeface="MS PGothic"/>
              </a:rPr>
              <a:t>Việc khôi phục (hoàn tác) lại dữ liệu được mã hóa gọi là giải mã.</a:t>
            </a:r>
            <a:endParaRPr sz="2800" dirty="0">
              <a:latin typeface="MS PGothic"/>
              <a:cs typeface="MS PGothic"/>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258160"/>
            <a:ext cx="4946015" cy="1701800"/>
          </a:xfrm>
          <a:prstGeom prst="rect">
            <a:avLst/>
          </a:prstGeom>
        </p:spPr>
        <p:txBody>
          <a:bodyPr vert="horz" wrap="square" lIns="0" tIns="12700" rIns="0" bIns="0" rtlCol="0">
            <a:spAutoFit/>
          </a:bodyPr>
          <a:lstStyle/>
          <a:p>
            <a:pPr marL="12700">
              <a:lnSpc>
                <a:spcPct val="100000"/>
              </a:lnSpc>
              <a:spcBef>
                <a:spcPts val="100"/>
              </a:spcBef>
            </a:pPr>
            <a:r>
              <a:rPr sz="5500" spc="-10" dirty="0"/>
              <a:t>データの暗号化</a:t>
            </a:r>
            <a:endParaRPr sz="5500"/>
          </a:p>
          <a:p>
            <a:pPr marL="12700">
              <a:lnSpc>
                <a:spcPct val="100000"/>
              </a:lnSpc>
            </a:pPr>
            <a:r>
              <a:rPr sz="5500" b="1" spc="-5" dirty="0">
                <a:latin typeface="Arial"/>
                <a:cs typeface="Arial"/>
              </a:rPr>
              <a:t>Mã</a:t>
            </a:r>
            <a:r>
              <a:rPr sz="5500" b="1" spc="-35" dirty="0">
                <a:latin typeface="Arial"/>
                <a:cs typeface="Arial"/>
              </a:rPr>
              <a:t> </a:t>
            </a:r>
            <a:r>
              <a:rPr sz="5500" b="1" spc="-10" dirty="0">
                <a:latin typeface="Arial"/>
                <a:cs typeface="Arial"/>
              </a:rPr>
              <a:t>hóa</a:t>
            </a:r>
            <a:r>
              <a:rPr sz="5500" b="1" spc="-45" dirty="0">
                <a:latin typeface="Arial"/>
                <a:cs typeface="Arial"/>
              </a:rPr>
              <a:t> </a:t>
            </a:r>
            <a:r>
              <a:rPr sz="5500" b="1" spc="-5" dirty="0">
                <a:latin typeface="Arial"/>
                <a:cs typeface="Arial"/>
              </a:rPr>
              <a:t>dữ</a:t>
            </a:r>
            <a:r>
              <a:rPr sz="5500" b="1" spc="-40" dirty="0">
                <a:latin typeface="Arial"/>
                <a:cs typeface="Arial"/>
              </a:rPr>
              <a:t> </a:t>
            </a:r>
            <a:r>
              <a:rPr sz="5500" b="1" spc="-5" dirty="0">
                <a:latin typeface="Arial"/>
                <a:cs typeface="Arial"/>
              </a:rPr>
              <a:t>liệu</a:t>
            </a:r>
            <a:endParaRPr sz="55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19</a:t>
            </a:fld>
            <a:endParaRPr dirty="0"/>
          </a:p>
        </p:txBody>
      </p:sp>
      <p:sp>
        <p:nvSpPr>
          <p:cNvPr id="7" name="object 7"/>
          <p:cNvSpPr txBox="1"/>
          <p:nvPr/>
        </p:nvSpPr>
        <p:spPr>
          <a:xfrm>
            <a:off x="282800" y="2621575"/>
            <a:ext cx="12439650" cy="4687822"/>
          </a:xfrm>
          <a:prstGeom prst="rect">
            <a:avLst/>
          </a:prstGeom>
          <a:ln w="19049">
            <a:solidFill>
              <a:srgbClr val="C82506"/>
            </a:solidFill>
          </a:ln>
        </p:spPr>
        <p:txBody>
          <a:bodyPr vert="horz" wrap="square" lIns="0" tIns="70485" rIns="0" bIns="0" rtlCol="0">
            <a:spAutoFit/>
          </a:bodyPr>
          <a:lstStyle/>
          <a:p>
            <a:pPr marL="85725">
              <a:lnSpc>
                <a:spcPct val="100000"/>
              </a:lnSpc>
              <a:spcBef>
                <a:spcPts val="555"/>
              </a:spcBef>
            </a:pPr>
            <a:r>
              <a:rPr sz="3000" b="1" dirty="0" err="1">
                <a:latin typeface="MS PGothic"/>
                <a:cs typeface="MS PGothic"/>
              </a:rPr>
              <a:t>暗号化と復号</a:t>
            </a:r>
            <a:r>
              <a:rPr sz="3000" b="1" spc="-5" dirty="0" err="1">
                <a:solidFill>
                  <a:srgbClr val="C82506"/>
                </a:solidFill>
                <a:latin typeface="MS PGothic"/>
                <a:cs typeface="MS PGothic"/>
              </a:rPr>
              <a:t>に</a:t>
            </a:r>
            <a:r>
              <a:rPr sz="3000" b="1" dirty="0" err="1">
                <a:solidFill>
                  <a:srgbClr val="C82506"/>
                </a:solidFill>
                <a:latin typeface="MS PGothic"/>
                <a:cs typeface="MS PGothic"/>
              </a:rPr>
              <a:t>は</a:t>
            </a:r>
            <a:r>
              <a:rPr sz="3000" b="1" spc="-5" dirty="0" err="1">
                <a:latin typeface="MS PGothic"/>
                <a:cs typeface="MS PGothic"/>
              </a:rPr>
              <a:t>、それぞれ鍵</a:t>
            </a:r>
            <a:r>
              <a:rPr lang="vi-VN" sz="3000" b="1" spc="-5" dirty="0">
                <a:solidFill>
                  <a:srgbClr val="92D050"/>
                </a:solidFill>
                <a:latin typeface="MS PGothic"/>
                <a:cs typeface="MS PGothic"/>
              </a:rPr>
              <a:t>(</a:t>
            </a:r>
            <a:r>
              <a:rPr lang="vi-VN" sz="3000" b="1" spc="-5" dirty="0" err="1">
                <a:solidFill>
                  <a:srgbClr val="92D050"/>
                </a:solidFill>
                <a:latin typeface="MS PGothic"/>
                <a:cs typeface="MS PGothic"/>
              </a:rPr>
              <a:t>kagi</a:t>
            </a:r>
            <a:r>
              <a:rPr lang="vi-VN" sz="3000" b="1" spc="-5" dirty="0">
                <a:solidFill>
                  <a:srgbClr val="92D050"/>
                </a:solidFill>
                <a:latin typeface="MS PGothic"/>
                <a:cs typeface="MS PGothic"/>
              </a:rPr>
              <a:t>)</a:t>
            </a:r>
            <a:r>
              <a:rPr sz="3000" b="1" spc="-5" dirty="0" err="1">
                <a:latin typeface="MS PGothic"/>
                <a:cs typeface="MS PGothic"/>
              </a:rPr>
              <a:t>を使ってデータを変換</a:t>
            </a:r>
            <a:r>
              <a:rPr lang="vi-VN" sz="3000" b="1" spc="-5" dirty="0">
                <a:solidFill>
                  <a:srgbClr val="92D050"/>
                </a:solidFill>
                <a:latin typeface="MS PGothic"/>
                <a:cs typeface="MS PGothic"/>
              </a:rPr>
              <a:t>(</a:t>
            </a:r>
            <a:r>
              <a:rPr lang="vi-VN" sz="3000" b="1" spc="-5" dirty="0" err="1">
                <a:solidFill>
                  <a:srgbClr val="92D050"/>
                </a:solidFill>
                <a:latin typeface="MS PGothic"/>
                <a:cs typeface="MS PGothic"/>
              </a:rPr>
              <a:t>henkan</a:t>
            </a:r>
            <a:r>
              <a:rPr lang="vi-VN" sz="3000" b="1" spc="-5" dirty="0">
                <a:solidFill>
                  <a:srgbClr val="92D050"/>
                </a:solidFill>
                <a:latin typeface="MS PGothic"/>
                <a:cs typeface="MS PGothic"/>
              </a:rPr>
              <a:t>)</a:t>
            </a:r>
            <a:r>
              <a:rPr sz="3000" b="1" spc="-5" dirty="0" err="1">
                <a:latin typeface="MS PGothic"/>
                <a:cs typeface="MS PGothic"/>
              </a:rPr>
              <a:t>します</a:t>
            </a:r>
            <a:r>
              <a:rPr sz="3000" b="1" spc="-5" dirty="0">
                <a:latin typeface="MS PGothic"/>
                <a:cs typeface="MS PGothic"/>
              </a:rPr>
              <a:t>。</a:t>
            </a:r>
            <a:endParaRPr sz="3000" b="1" dirty="0">
              <a:latin typeface="MS PGothic"/>
              <a:cs typeface="MS PGothic"/>
            </a:endParaRPr>
          </a:p>
          <a:p>
            <a:pPr marL="85725" marR="1846580">
              <a:lnSpc>
                <a:spcPct val="150000"/>
              </a:lnSpc>
            </a:pPr>
            <a:r>
              <a:rPr sz="3000" b="1" dirty="0">
                <a:latin typeface="MS PGothic"/>
                <a:cs typeface="MS PGothic"/>
              </a:rPr>
              <a:t>鍵</a:t>
            </a:r>
            <a:r>
              <a:rPr sz="3000" b="1" spc="-5" dirty="0">
                <a:solidFill>
                  <a:srgbClr val="C82506"/>
                </a:solidFill>
                <a:latin typeface="MS PGothic"/>
                <a:cs typeface="MS PGothic"/>
              </a:rPr>
              <a:t>と</a:t>
            </a:r>
            <a:r>
              <a:rPr sz="3000" b="1" dirty="0">
                <a:solidFill>
                  <a:srgbClr val="C82506"/>
                </a:solidFill>
                <a:latin typeface="MS PGothic"/>
                <a:cs typeface="MS PGothic"/>
              </a:rPr>
              <a:t>は</a:t>
            </a:r>
            <a:r>
              <a:rPr sz="3000" b="1" spc="-5" dirty="0">
                <a:latin typeface="MS PGothic"/>
                <a:cs typeface="MS PGothic"/>
              </a:rPr>
              <a:t>、データを変換するための特別なデータです。この鍵の違い によっ</a:t>
            </a:r>
            <a:r>
              <a:rPr sz="3000" b="1" dirty="0">
                <a:latin typeface="MS PGothic"/>
                <a:cs typeface="MS PGothic"/>
              </a:rPr>
              <a:t>て</a:t>
            </a:r>
            <a:r>
              <a:rPr sz="3000" b="1" spc="-5" dirty="0">
                <a:latin typeface="MS PGothic"/>
                <a:cs typeface="MS PGothic"/>
              </a:rPr>
              <a:t>、さまざまな暗号方式があります。</a:t>
            </a:r>
            <a:endParaRPr sz="3000" b="1" dirty="0">
              <a:latin typeface="MS PGothic"/>
              <a:cs typeface="MS PGothic"/>
            </a:endParaRPr>
          </a:p>
          <a:p>
            <a:pPr marL="316230" indent="-231140">
              <a:lnSpc>
                <a:spcPct val="100000"/>
              </a:lnSpc>
              <a:spcBef>
                <a:spcPts val="1800"/>
              </a:spcBef>
              <a:buSzPct val="96666"/>
              <a:buFont typeface="Arial MT"/>
              <a:buChar char="●"/>
              <a:tabLst>
                <a:tab pos="316865" algn="l"/>
              </a:tabLst>
            </a:pPr>
            <a:r>
              <a:rPr sz="3000" b="1" dirty="0">
                <a:latin typeface="MS PGothic"/>
                <a:cs typeface="MS PGothic"/>
              </a:rPr>
              <a:t>共通鍵暗号方式</a:t>
            </a:r>
          </a:p>
          <a:p>
            <a:pPr marL="316230" indent="-231140">
              <a:lnSpc>
                <a:spcPct val="100000"/>
              </a:lnSpc>
              <a:spcBef>
                <a:spcPts val="1800"/>
              </a:spcBef>
              <a:buSzPct val="96666"/>
              <a:buFont typeface="Arial MT"/>
              <a:buChar char="●"/>
              <a:tabLst>
                <a:tab pos="316865" algn="l"/>
              </a:tabLst>
            </a:pPr>
            <a:r>
              <a:rPr sz="3000" b="1" dirty="0" err="1">
                <a:latin typeface="MS PGothic"/>
                <a:cs typeface="MS PGothic"/>
              </a:rPr>
              <a:t>公開鍵暗号方式</a:t>
            </a:r>
            <a:endParaRPr lang="vi-VN" sz="3000" b="1" dirty="0">
              <a:latin typeface="MS PGothic"/>
              <a:cs typeface="MS PGothic"/>
            </a:endParaRPr>
          </a:p>
          <a:p>
            <a:pPr marL="85090">
              <a:lnSpc>
                <a:spcPct val="100000"/>
              </a:lnSpc>
              <a:spcBef>
                <a:spcPts val="1800"/>
              </a:spcBef>
              <a:buSzPct val="96666"/>
              <a:tabLst>
                <a:tab pos="316865" algn="l"/>
              </a:tabLst>
            </a:pPr>
            <a:r>
              <a:rPr lang="vi-VN" sz="3000" dirty="0">
                <a:latin typeface="MS PGothic"/>
                <a:cs typeface="MS PGothic"/>
              </a:rPr>
              <a:t>Mã hóa và giải mã thì sử dụng chung một khóa để chuyển đổi.</a:t>
            </a:r>
          </a:p>
          <a:p>
            <a:pPr marL="85090">
              <a:lnSpc>
                <a:spcPct val="100000"/>
              </a:lnSpc>
              <a:spcBef>
                <a:spcPts val="1800"/>
              </a:spcBef>
              <a:buSzPct val="96666"/>
              <a:tabLst>
                <a:tab pos="316865" algn="l"/>
              </a:tabLst>
            </a:pPr>
            <a:r>
              <a:rPr lang="vi-VN" sz="3000">
                <a:latin typeface="MS PGothic"/>
                <a:cs typeface="MS PGothic"/>
              </a:rPr>
              <a:t>Khóa thì, </a:t>
            </a:r>
            <a:endParaRPr lang="vi-VN" sz="3000" dirty="0">
              <a:latin typeface="MS PGothic"/>
              <a:cs typeface="MS PGothic"/>
            </a:endParaRPr>
          </a:p>
        </p:txBody>
      </p:sp>
      <p:sp>
        <p:nvSpPr>
          <p:cNvPr id="8" name="object 8"/>
          <p:cNvSpPr txBox="1"/>
          <p:nvPr/>
        </p:nvSpPr>
        <p:spPr>
          <a:xfrm>
            <a:off x="162424" y="6427623"/>
            <a:ext cx="3810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82506"/>
                </a:solidFill>
                <a:latin typeface="MS PGothic"/>
                <a:cs typeface="MS PGothic"/>
              </a:rPr>
              <a:t>➔</a:t>
            </a:r>
            <a:endParaRPr sz="2800">
              <a:latin typeface="MS PGothic"/>
              <a:cs typeface="MS P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6121400" cy="1000760"/>
          </a:xfrm>
          <a:prstGeom prst="rect">
            <a:avLst/>
          </a:prstGeom>
        </p:spPr>
        <p:txBody>
          <a:bodyPr vert="horz" wrap="square" lIns="0" tIns="12700" rIns="0" bIns="0" rtlCol="0">
            <a:spAutoFit/>
          </a:bodyPr>
          <a:lstStyle/>
          <a:p>
            <a:pPr marL="12700">
              <a:lnSpc>
                <a:spcPct val="100000"/>
              </a:lnSpc>
              <a:spcBef>
                <a:spcPts val="100"/>
              </a:spcBef>
            </a:pPr>
            <a:r>
              <a:rPr dirty="0"/>
              <a:t>授業の目的・目標</a:t>
            </a:r>
          </a:p>
        </p:txBody>
      </p:sp>
      <p:sp>
        <p:nvSpPr>
          <p:cNvPr id="10" name="object 10"/>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a:t>
            </a:fld>
            <a:endParaRPr dirty="0"/>
          </a:p>
        </p:txBody>
      </p:sp>
      <p:sp>
        <p:nvSpPr>
          <p:cNvPr id="9" name="object 9"/>
          <p:cNvSpPr txBox="1"/>
          <p:nvPr/>
        </p:nvSpPr>
        <p:spPr>
          <a:xfrm>
            <a:off x="987425" y="2203831"/>
            <a:ext cx="10017125" cy="6049645"/>
          </a:xfrm>
          <a:prstGeom prst="rect">
            <a:avLst/>
          </a:prstGeom>
        </p:spPr>
        <p:txBody>
          <a:bodyPr vert="horz" wrap="square" lIns="0" tIns="207010" rIns="0" bIns="0" rtlCol="0">
            <a:spAutoFit/>
          </a:bodyPr>
          <a:lstStyle/>
          <a:p>
            <a:pPr marL="12700">
              <a:lnSpc>
                <a:spcPct val="100000"/>
              </a:lnSpc>
              <a:spcBef>
                <a:spcPts val="1630"/>
              </a:spcBef>
            </a:pPr>
            <a:r>
              <a:rPr sz="3200" dirty="0">
                <a:latin typeface="MS PGothic"/>
                <a:cs typeface="MS PGothic"/>
              </a:rPr>
              <a:t>目的</a:t>
            </a:r>
            <a:endParaRPr sz="3200">
              <a:latin typeface="MS PGothic"/>
              <a:cs typeface="MS PGothic"/>
            </a:endParaRPr>
          </a:p>
          <a:p>
            <a:pPr marL="1346200" indent="-396240">
              <a:lnSpc>
                <a:spcPct val="100000"/>
              </a:lnSpc>
              <a:spcBef>
                <a:spcPts val="1530"/>
              </a:spcBef>
              <a:buSzPct val="79687"/>
              <a:buChar char="•"/>
              <a:tabLst>
                <a:tab pos="1345565" algn="l"/>
                <a:tab pos="1346200" algn="l"/>
              </a:tabLst>
            </a:pPr>
            <a:r>
              <a:rPr sz="3200" spc="-5" dirty="0">
                <a:latin typeface="Arial MT"/>
                <a:cs typeface="Arial MT"/>
              </a:rPr>
              <a:t>FE</a:t>
            </a:r>
            <a:r>
              <a:rPr sz="3200" dirty="0">
                <a:latin typeface="MS PGothic"/>
                <a:cs typeface="MS PGothic"/>
              </a:rPr>
              <a:t>の内容を理解する</a:t>
            </a:r>
            <a:endParaRPr sz="3200">
              <a:latin typeface="MS PGothic"/>
              <a:cs typeface="MS PGothic"/>
            </a:endParaRPr>
          </a:p>
          <a:p>
            <a:pPr marL="1346200" indent="-396240">
              <a:lnSpc>
                <a:spcPct val="100000"/>
              </a:lnSpc>
              <a:spcBef>
                <a:spcPts val="885"/>
              </a:spcBef>
              <a:buSzPct val="79687"/>
              <a:buChar char="•"/>
              <a:tabLst>
                <a:tab pos="1345565" algn="l"/>
                <a:tab pos="1346200" algn="l"/>
              </a:tabLst>
            </a:pPr>
            <a:r>
              <a:rPr sz="3200" spc="-5" dirty="0">
                <a:latin typeface="Arial MT"/>
                <a:cs typeface="Arial MT"/>
              </a:rPr>
              <a:t>IT</a:t>
            </a:r>
            <a:r>
              <a:rPr sz="3200" dirty="0">
                <a:latin typeface="MS PGothic"/>
                <a:cs typeface="MS PGothic"/>
              </a:rPr>
              <a:t>用語を使った日本語の文章を理解する</a:t>
            </a:r>
            <a:endParaRPr sz="3200">
              <a:latin typeface="MS PGothic"/>
              <a:cs typeface="MS PGothic"/>
            </a:endParaRPr>
          </a:p>
          <a:p>
            <a:pPr marL="1346200" indent="-396240">
              <a:lnSpc>
                <a:spcPct val="100000"/>
              </a:lnSpc>
              <a:spcBef>
                <a:spcPts val="885"/>
              </a:spcBef>
              <a:buSzPct val="79687"/>
              <a:buChar char="•"/>
              <a:tabLst>
                <a:tab pos="1345565" algn="l"/>
                <a:tab pos="1346200" algn="l"/>
              </a:tabLst>
            </a:pPr>
            <a:r>
              <a:rPr sz="3200" spc="-5" dirty="0">
                <a:latin typeface="Arial MT"/>
                <a:cs typeface="Arial MT"/>
              </a:rPr>
              <a:t>IT</a:t>
            </a:r>
            <a:r>
              <a:rPr sz="3200" dirty="0">
                <a:latin typeface="MS PGothic"/>
                <a:cs typeface="MS PGothic"/>
              </a:rPr>
              <a:t>業界よく使われ</a:t>
            </a:r>
            <a:r>
              <a:rPr sz="3200" spc="-10" dirty="0">
                <a:latin typeface="MS PGothic"/>
                <a:cs typeface="MS PGothic"/>
              </a:rPr>
              <a:t>る</a:t>
            </a:r>
            <a:r>
              <a:rPr sz="3200" spc="-5" dirty="0">
                <a:latin typeface="Arial MT"/>
                <a:cs typeface="Arial MT"/>
              </a:rPr>
              <a:t>IT</a:t>
            </a:r>
            <a:r>
              <a:rPr sz="3200" dirty="0">
                <a:latin typeface="MS PGothic"/>
                <a:cs typeface="MS PGothic"/>
              </a:rPr>
              <a:t>用語を覚える</a:t>
            </a:r>
            <a:endParaRPr sz="3200">
              <a:latin typeface="MS PGothic"/>
              <a:cs typeface="MS PGothic"/>
            </a:endParaRPr>
          </a:p>
          <a:p>
            <a:pPr marL="12700">
              <a:lnSpc>
                <a:spcPct val="100000"/>
              </a:lnSpc>
              <a:spcBef>
                <a:spcPts val="2115"/>
              </a:spcBef>
            </a:pPr>
            <a:r>
              <a:rPr sz="3200" dirty="0">
                <a:latin typeface="MS PGothic"/>
                <a:cs typeface="MS PGothic"/>
              </a:rPr>
              <a:t>目標</a:t>
            </a:r>
            <a:endParaRPr sz="3200">
              <a:latin typeface="MS PGothic"/>
              <a:cs typeface="MS PGothic"/>
            </a:endParaRPr>
          </a:p>
          <a:p>
            <a:pPr marL="1346200" indent="-396240">
              <a:lnSpc>
                <a:spcPct val="100000"/>
              </a:lnSpc>
              <a:spcBef>
                <a:spcPts val="1155"/>
              </a:spcBef>
              <a:buSzPct val="79687"/>
              <a:buFont typeface="Arial MT"/>
              <a:buChar char="•"/>
              <a:tabLst>
                <a:tab pos="1345565" algn="l"/>
                <a:tab pos="1346200" algn="l"/>
              </a:tabLst>
            </a:pPr>
            <a:r>
              <a:rPr sz="3200" dirty="0">
                <a:latin typeface="MS PGothic"/>
                <a:cs typeface="MS PGothic"/>
              </a:rPr>
              <a:t>新しい言葉を正しく読み、意味を理解できる</a:t>
            </a:r>
            <a:endParaRPr sz="3200">
              <a:latin typeface="MS PGothic"/>
              <a:cs typeface="MS PGothic"/>
            </a:endParaRPr>
          </a:p>
          <a:p>
            <a:pPr marL="1346200" indent="-396240">
              <a:lnSpc>
                <a:spcPct val="100000"/>
              </a:lnSpc>
              <a:spcBef>
                <a:spcPts val="1500"/>
              </a:spcBef>
              <a:buSzPct val="79687"/>
              <a:buFont typeface="Arial MT"/>
              <a:buChar char="•"/>
              <a:tabLst>
                <a:tab pos="1345565" algn="l"/>
                <a:tab pos="1346200" algn="l"/>
              </a:tabLst>
            </a:pPr>
            <a:r>
              <a:rPr sz="3200" dirty="0">
                <a:latin typeface="MS PGothic"/>
                <a:cs typeface="MS PGothic"/>
              </a:rPr>
              <a:t>日本語の文法を理解することができる</a:t>
            </a:r>
            <a:endParaRPr sz="3200">
              <a:latin typeface="MS PGothic"/>
              <a:cs typeface="MS PGothic"/>
            </a:endParaRPr>
          </a:p>
          <a:p>
            <a:pPr marL="1346200" indent="-396240">
              <a:lnSpc>
                <a:spcPct val="100000"/>
              </a:lnSpc>
              <a:spcBef>
                <a:spcPts val="1635"/>
              </a:spcBef>
              <a:buSzPct val="79687"/>
              <a:buFont typeface="Arial MT"/>
              <a:buChar char="•"/>
              <a:tabLst>
                <a:tab pos="1345565" algn="l"/>
                <a:tab pos="1346200" algn="l"/>
              </a:tabLst>
            </a:pPr>
            <a:r>
              <a:rPr sz="3200" dirty="0">
                <a:latin typeface="MS PGothic"/>
                <a:cs typeface="MS PGothic"/>
              </a:rPr>
              <a:t>日本語の文章をベトナム語に翻訳することができる</a:t>
            </a:r>
            <a:endParaRPr sz="3200">
              <a:latin typeface="MS PGothic"/>
              <a:cs typeface="MS PGothic"/>
            </a:endParaRPr>
          </a:p>
          <a:p>
            <a:pPr marL="1346200" indent="-396240">
              <a:lnSpc>
                <a:spcPct val="100000"/>
              </a:lnSpc>
              <a:spcBef>
                <a:spcPts val="1635"/>
              </a:spcBef>
              <a:buSzPct val="79687"/>
              <a:buChar char="•"/>
              <a:tabLst>
                <a:tab pos="1345565" algn="l"/>
                <a:tab pos="1346200" algn="l"/>
              </a:tabLst>
            </a:pPr>
            <a:r>
              <a:rPr sz="3200" spc="-5" dirty="0">
                <a:latin typeface="Arial MT"/>
                <a:cs typeface="Arial MT"/>
              </a:rPr>
              <a:t>FE</a:t>
            </a:r>
            <a:r>
              <a:rPr sz="3200" dirty="0">
                <a:latin typeface="MS PGothic"/>
                <a:cs typeface="MS PGothic"/>
              </a:rPr>
              <a:t>内容についての質問に日本語で答えられる</a:t>
            </a:r>
            <a:endParaRPr sz="3200">
              <a:latin typeface="MS PGothic"/>
              <a:cs typeface="MS P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a:endParaRPr/>
          </a:p>
        </p:txBody>
      </p:sp>
      <p:grpSp>
        <p:nvGrpSpPr>
          <p:cNvPr id="3" name="object 3"/>
          <p:cNvGrpSpPr/>
          <p:nvPr/>
        </p:nvGrpSpPr>
        <p:grpSpPr>
          <a:xfrm>
            <a:off x="291237" y="0"/>
            <a:ext cx="397510" cy="2223135"/>
            <a:chOff x="291237" y="0"/>
            <a:chExt cx="397510" cy="2223135"/>
          </a:xfrm>
        </p:grpSpPr>
        <p:pic>
          <p:nvPicPr>
            <p:cNvPr id="4" name="object 4"/>
            <p:cNvPicPr/>
            <p:nvPr/>
          </p:nvPicPr>
          <p:blipFill>
            <a:blip r:embed="rId2" cstate="print"/>
            <a:stretch>
              <a:fillRect/>
            </a:stretch>
          </p:blipFill>
          <p:spPr>
            <a:xfrm>
              <a:off x="291237" y="0"/>
              <a:ext cx="396900" cy="2221308"/>
            </a:xfrm>
            <a:prstGeom prst="rect">
              <a:avLst/>
            </a:prstGeom>
          </p:spPr>
        </p:pic>
        <p:sp>
          <p:nvSpPr>
            <p:cNvPr id="5" name="object 5"/>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805466" y="477012"/>
            <a:ext cx="3276600" cy="1000760"/>
          </a:xfrm>
          <a:prstGeom prst="rect">
            <a:avLst/>
          </a:prstGeom>
        </p:spPr>
        <p:txBody>
          <a:bodyPr vert="horz" wrap="square" lIns="0" tIns="12700" rIns="0" bIns="0" rtlCol="0">
            <a:spAutoFit/>
          </a:bodyPr>
          <a:lstStyle/>
          <a:p>
            <a:pPr marL="12700">
              <a:lnSpc>
                <a:spcPct val="100000"/>
              </a:lnSpc>
              <a:spcBef>
                <a:spcPts val="100"/>
              </a:spcBef>
            </a:pPr>
            <a:r>
              <a:rPr dirty="0"/>
              <a:t>練習問題</a:t>
            </a:r>
          </a:p>
        </p:txBody>
      </p:sp>
      <p:sp>
        <p:nvSpPr>
          <p:cNvPr id="7" name="object 7"/>
          <p:cNvSpPr/>
          <p:nvPr/>
        </p:nvSpPr>
        <p:spPr>
          <a:xfrm>
            <a:off x="1722454" y="2609250"/>
            <a:ext cx="10546080" cy="1118235"/>
          </a:xfrm>
          <a:custGeom>
            <a:avLst/>
            <a:gdLst/>
            <a:ahLst/>
            <a:cxnLst/>
            <a:rect l="l" t="t" r="r" b="b"/>
            <a:pathLst>
              <a:path w="10546080" h="1118235">
                <a:moveTo>
                  <a:pt x="514695" y="0"/>
                </a:moveTo>
                <a:lnTo>
                  <a:pt x="2186545" y="0"/>
                </a:lnTo>
                <a:lnTo>
                  <a:pt x="4694320" y="0"/>
                </a:lnTo>
                <a:lnTo>
                  <a:pt x="10545795" y="0"/>
                </a:lnTo>
                <a:lnTo>
                  <a:pt x="10545795" y="652049"/>
                </a:lnTo>
                <a:lnTo>
                  <a:pt x="10545795" y="931499"/>
                </a:lnTo>
                <a:lnTo>
                  <a:pt x="10545795" y="1117799"/>
                </a:lnTo>
                <a:lnTo>
                  <a:pt x="4694320" y="1117799"/>
                </a:lnTo>
                <a:lnTo>
                  <a:pt x="2186545" y="1117799"/>
                </a:lnTo>
                <a:lnTo>
                  <a:pt x="514695" y="1117799"/>
                </a:lnTo>
                <a:lnTo>
                  <a:pt x="514695" y="931499"/>
                </a:lnTo>
                <a:lnTo>
                  <a:pt x="0" y="788607"/>
                </a:lnTo>
                <a:lnTo>
                  <a:pt x="514695" y="652049"/>
                </a:lnTo>
                <a:lnTo>
                  <a:pt x="514695" y="0"/>
                </a:lnTo>
                <a:close/>
              </a:path>
            </a:pathLst>
          </a:custGeom>
          <a:ln w="38099">
            <a:solidFill>
              <a:srgbClr val="C63024"/>
            </a:solidFill>
          </a:ln>
        </p:spPr>
        <p:txBody>
          <a:bodyPr wrap="square" lIns="0" tIns="0" rIns="0" bIns="0" rtlCol="0"/>
          <a:lstStyle/>
          <a:p>
            <a:endParaRPr/>
          </a:p>
        </p:txBody>
      </p:sp>
      <p:sp>
        <p:nvSpPr>
          <p:cNvPr id="8" name="object 8"/>
          <p:cNvSpPr txBox="1"/>
          <p:nvPr/>
        </p:nvSpPr>
        <p:spPr>
          <a:xfrm>
            <a:off x="2605322" y="2832870"/>
            <a:ext cx="4601210" cy="558800"/>
          </a:xfrm>
          <a:prstGeom prst="rect">
            <a:avLst/>
          </a:prstGeom>
        </p:spPr>
        <p:txBody>
          <a:bodyPr vert="horz" wrap="square" lIns="0" tIns="12700" rIns="0" bIns="0" rtlCol="0">
            <a:spAutoFit/>
          </a:bodyPr>
          <a:lstStyle/>
          <a:p>
            <a:pPr marL="12700">
              <a:lnSpc>
                <a:spcPct val="100000"/>
              </a:lnSpc>
              <a:spcBef>
                <a:spcPts val="100"/>
              </a:spcBef>
            </a:pPr>
            <a:r>
              <a:rPr sz="3500" dirty="0">
                <a:latin typeface="MS PGothic"/>
                <a:cs typeface="MS PGothic"/>
              </a:rPr>
              <a:t>「暗号化」とは何ですか。</a:t>
            </a:r>
            <a:endParaRPr sz="3500">
              <a:latin typeface="MS PGothic"/>
              <a:cs typeface="MS PGothic"/>
            </a:endParaRPr>
          </a:p>
        </p:txBody>
      </p:sp>
      <p:grpSp>
        <p:nvGrpSpPr>
          <p:cNvPr id="9" name="object 9"/>
          <p:cNvGrpSpPr/>
          <p:nvPr/>
        </p:nvGrpSpPr>
        <p:grpSpPr>
          <a:xfrm>
            <a:off x="823974" y="3985650"/>
            <a:ext cx="12181205" cy="1760855"/>
            <a:chOff x="823974" y="3985650"/>
            <a:chExt cx="12181205" cy="1760855"/>
          </a:xfrm>
        </p:grpSpPr>
        <p:sp>
          <p:nvSpPr>
            <p:cNvPr id="10" name="object 10"/>
            <p:cNvSpPr/>
            <p:nvPr/>
          </p:nvSpPr>
          <p:spPr>
            <a:xfrm>
              <a:off x="843024" y="4004700"/>
              <a:ext cx="10594340" cy="1722755"/>
            </a:xfrm>
            <a:custGeom>
              <a:avLst/>
              <a:gdLst/>
              <a:ahLst/>
              <a:cxnLst/>
              <a:rect l="l" t="t" r="r" b="b"/>
              <a:pathLst>
                <a:path w="10594340" h="1722754">
                  <a:moveTo>
                    <a:pt x="10031099" y="1722299"/>
                  </a:moveTo>
                  <a:lnTo>
                    <a:pt x="0" y="1722299"/>
                  </a:lnTo>
                  <a:lnTo>
                    <a:pt x="0" y="0"/>
                  </a:lnTo>
                  <a:lnTo>
                    <a:pt x="10031099" y="0"/>
                  </a:lnTo>
                  <a:lnTo>
                    <a:pt x="10031099" y="1004674"/>
                  </a:lnTo>
                  <a:lnTo>
                    <a:pt x="10593744" y="1210966"/>
                  </a:lnTo>
                  <a:lnTo>
                    <a:pt x="10031099" y="1435249"/>
                  </a:lnTo>
                  <a:lnTo>
                    <a:pt x="10031099" y="1722299"/>
                  </a:lnTo>
                  <a:close/>
                </a:path>
              </a:pathLst>
            </a:custGeom>
            <a:solidFill>
              <a:srgbClr val="93C47D"/>
            </a:solidFill>
          </p:spPr>
          <p:txBody>
            <a:bodyPr wrap="square" lIns="0" tIns="0" rIns="0" bIns="0" rtlCol="0"/>
            <a:lstStyle/>
            <a:p>
              <a:endParaRPr/>
            </a:p>
          </p:txBody>
        </p:sp>
        <p:sp>
          <p:nvSpPr>
            <p:cNvPr id="11" name="object 11"/>
            <p:cNvSpPr/>
            <p:nvPr/>
          </p:nvSpPr>
          <p:spPr>
            <a:xfrm>
              <a:off x="843024" y="4004700"/>
              <a:ext cx="10594340" cy="1722755"/>
            </a:xfrm>
            <a:custGeom>
              <a:avLst/>
              <a:gdLst/>
              <a:ahLst/>
              <a:cxnLst/>
              <a:rect l="l" t="t" r="r" b="b"/>
              <a:pathLst>
                <a:path w="10594340" h="1722754">
                  <a:moveTo>
                    <a:pt x="0" y="0"/>
                  </a:moveTo>
                  <a:lnTo>
                    <a:pt x="5851474" y="0"/>
                  </a:lnTo>
                  <a:lnTo>
                    <a:pt x="8359249" y="0"/>
                  </a:lnTo>
                  <a:lnTo>
                    <a:pt x="10031099" y="0"/>
                  </a:lnTo>
                  <a:lnTo>
                    <a:pt x="10031099" y="1004674"/>
                  </a:lnTo>
                  <a:lnTo>
                    <a:pt x="10593744" y="1210966"/>
                  </a:lnTo>
                  <a:lnTo>
                    <a:pt x="10031099" y="1435249"/>
                  </a:lnTo>
                  <a:lnTo>
                    <a:pt x="10031099" y="1722299"/>
                  </a:lnTo>
                  <a:lnTo>
                    <a:pt x="8359249" y="1722299"/>
                  </a:lnTo>
                  <a:lnTo>
                    <a:pt x="5851474" y="1722299"/>
                  </a:lnTo>
                  <a:lnTo>
                    <a:pt x="0" y="1722299"/>
                  </a:lnTo>
                  <a:lnTo>
                    <a:pt x="0" y="1435249"/>
                  </a:lnTo>
                  <a:lnTo>
                    <a:pt x="0" y="1004674"/>
                  </a:lnTo>
                  <a:lnTo>
                    <a:pt x="0" y="0"/>
                  </a:lnTo>
                  <a:close/>
                </a:path>
              </a:pathLst>
            </a:custGeom>
            <a:ln w="38099">
              <a:solidFill>
                <a:srgbClr val="93C47D"/>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1277100" y="4270525"/>
              <a:ext cx="1727699" cy="1190624"/>
            </a:xfrm>
            <a:prstGeom prst="rect">
              <a:avLst/>
            </a:prstGeom>
          </p:spPr>
        </p:pic>
      </p:grpSp>
      <p:pic>
        <p:nvPicPr>
          <p:cNvPr id="13" name="object 13"/>
          <p:cNvPicPr/>
          <p:nvPr/>
        </p:nvPicPr>
        <p:blipFill>
          <a:blip r:embed="rId4" cstate="print"/>
          <a:stretch>
            <a:fillRect/>
          </a:stretch>
        </p:blipFill>
        <p:spPr>
          <a:xfrm>
            <a:off x="0" y="2558550"/>
            <a:ext cx="1724024" cy="1219199"/>
          </a:xfrm>
          <a:prstGeom prst="rect">
            <a:avLst/>
          </a:prstGeom>
        </p:spPr>
      </p:pic>
      <p:sp>
        <p:nvSpPr>
          <p:cNvPr id="14" name="object 14"/>
          <p:cNvSpPr/>
          <p:nvPr/>
        </p:nvSpPr>
        <p:spPr>
          <a:xfrm>
            <a:off x="1706979" y="6320249"/>
            <a:ext cx="10546080" cy="1118235"/>
          </a:xfrm>
          <a:custGeom>
            <a:avLst/>
            <a:gdLst/>
            <a:ahLst/>
            <a:cxnLst/>
            <a:rect l="l" t="t" r="r" b="b"/>
            <a:pathLst>
              <a:path w="10546080" h="1118234">
                <a:moveTo>
                  <a:pt x="514695" y="0"/>
                </a:moveTo>
                <a:lnTo>
                  <a:pt x="2186545" y="0"/>
                </a:lnTo>
                <a:lnTo>
                  <a:pt x="4694320" y="0"/>
                </a:lnTo>
                <a:lnTo>
                  <a:pt x="10545795" y="0"/>
                </a:lnTo>
                <a:lnTo>
                  <a:pt x="10545795" y="652049"/>
                </a:lnTo>
                <a:lnTo>
                  <a:pt x="10545795" y="931499"/>
                </a:lnTo>
                <a:lnTo>
                  <a:pt x="10545795" y="1117799"/>
                </a:lnTo>
                <a:lnTo>
                  <a:pt x="4694320" y="1117799"/>
                </a:lnTo>
                <a:lnTo>
                  <a:pt x="2186545" y="1117799"/>
                </a:lnTo>
                <a:lnTo>
                  <a:pt x="514695" y="1117799"/>
                </a:lnTo>
                <a:lnTo>
                  <a:pt x="514695" y="931499"/>
                </a:lnTo>
                <a:lnTo>
                  <a:pt x="0" y="788607"/>
                </a:lnTo>
                <a:lnTo>
                  <a:pt x="514695" y="652049"/>
                </a:lnTo>
                <a:lnTo>
                  <a:pt x="514695" y="0"/>
                </a:lnTo>
                <a:close/>
              </a:path>
            </a:pathLst>
          </a:custGeom>
          <a:ln w="38099">
            <a:solidFill>
              <a:srgbClr val="C63024"/>
            </a:solidFill>
          </a:ln>
        </p:spPr>
        <p:txBody>
          <a:bodyPr wrap="square" lIns="0" tIns="0" rIns="0" bIns="0" rtlCol="0"/>
          <a:lstStyle/>
          <a:p>
            <a:endParaRPr/>
          </a:p>
        </p:txBody>
      </p:sp>
      <p:sp>
        <p:nvSpPr>
          <p:cNvPr id="15" name="object 15"/>
          <p:cNvSpPr txBox="1"/>
          <p:nvPr/>
        </p:nvSpPr>
        <p:spPr>
          <a:xfrm>
            <a:off x="2589848" y="6543870"/>
            <a:ext cx="6424295" cy="558800"/>
          </a:xfrm>
          <a:prstGeom prst="rect">
            <a:avLst/>
          </a:prstGeom>
        </p:spPr>
        <p:txBody>
          <a:bodyPr vert="horz" wrap="square" lIns="0" tIns="12700" rIns="0" bIns="0" rtlCol="0">
            <a:spAutoFit/>
          </a:bodyPr>
          <a:lstStyle/>
          <a:p>
            <a:pPr marL="12700">
              <a:lnSpc>
                <a:spcPct val="100000"/>
              </a:lnSpc>
              <a:spcBef>
                <a:spcPts val="100"/>
              </a:spcBef>
            </a:pPr>
            <a:r>
              <a:rPr sz="3500" dirty="0">
                <a:latin typeface="MS PGothic"/>
                <a:cs typeface="MS PGothic"/>
              </a:rPr>
              <a:t>暗号化のメリットを教えてください。</a:t>
            </a:r>
            <a:endParaRPr sz="3500">
              <a:latin typeface="MS PGothic"/>
              <a:cs typeface="MS PGothic"/>
            </a:endParaRPr>
          </a:p>
        </p:txBody>
      </p:sp>
      <p:grpSp>
        <p:nvGrpSpPr>
          <p:cNvPr id="16" name="object 16"/>
          <p:cNvGrpSpPr/>
          <p:nvPr/>
        </p:nvGrpSpPr>
        <p:grpSpPr>
          <a:xfrm>
            <a:off x="823974" y="7696649"/>
            <a:ext cx="12181205" cy="1760855"/>
            <a:chOff x="823974" y="7696649"/>
            <a:chExt cx="12181205" cy="1760855"/>
          </a:xfrm>
        </p:grpSpPr>
        <p:sp>
          <p:nvSpPr>
            <p:cNvPr id="17" name="object 17"/>
            <p:cNvSpPr/>
            <p:nvPr/>
          </p:nvSpPr>
          <p:spPr>
            <a:xfrm>
              <a:off x="843024" y="7715699"/>
              <a:ext cx="10594340" cy="1722755"/>
            </a:xfrm>
            <a:custGeom>
              <a:avLst/>
              <a:gdLst/>
              <a:ahLst/>
              <a:cxnLst/>
              <a:rect l="l" t="t" r="r" b="b"/>
              <a:pathLst>
                <a:path w="10594340" h="1722754">
                  <a:moveTo>
                    <a:pt x="10031099" y="1722299"/>
                  </a:moveTo>
                  <a:lnTo>
                    <a:pt x="0" y="1722299"/>
                  </a:lnTo>
                  <a:lnTo>
                    <a:pt x="0" y="0"/>
                  </a:lnTo>
                  <a:lnTo>
                    <a:pt x="10031099" y="0"/>
                  </a:lnTo>
                  <a:lnTo>
                    <a:pt x="10031099" y="1004674"/>
                  </a:lnTo>
                  <a:lnTo>
                    <a:pt x="10593744" y="1210966"/>
                  </a:lnTo>
                  <a:lnTo>
                    <a:pt x="10031099" y="1435249"/>
                  </a:lnTo>
                  <a:lnTo>
                    <a:pt x="10031099" y="1722299"/>
                  </a:lnTo>
                  <a:close/>
                </a:path>
              </a:pathLst>
            </a:custGeom>
            <a:solidFill>
              <a:srgbClr val="93C47D"/>
            </a:solidFill>
          </p:spPr>
          <p:txBody>
            <a:bodyPr wrap="square" lIns="0" tIns="0" rIns="0" bIns="0" rtlCol="0"/>
            <a:lstStyle/>
            <a:p>
              <a:endParaRPr/>
            </a:p>
          </p:txBody>
        </p:sp>
        <p:sp>
          <p:nvSpPr>
            <p:cNvPr id="18" name="object 18"/>
            <p:cNvSpPr/>
            <p:nvPr/>
          </p:nvSpPr>
          <p:spPr>
            <a:xfrm>
              <a:off x="843024" y="7715699"/>
              <a:ext cx="10594340" cy="1722755"/>
            </a:xfrm>
            <a:custGeom>
              <a:avLst/>
              <a:gdLst/>
              <a:ahLst/>
              <a:cxnLst/>
              <a:rect l="l" t="t" r="r" b="b"/>
              <a:pathLst>
                <a:path w="10594340" h="1722754">
                  <a:moveTo>
                    <a:pt x="0" y="0"/>
                  </a:moveTo>
                  <a:lnTo>
                    <a:pt x="5851474" y="0"/>
                  </a:lnTo>
                  <a:lnTo>
                    <a:pt x="8359249" y="0"/>
                  </a:lnTo>
                  <a:lnTo>
                    <a:pt x="10031099" y="0"/>
                  </a:lnTo>
                  <a:lnTo>
                    <a:pt x="10031099" y="1004674"/>
                  </a:lnTo>
                  <a:lnTo>
                    <a:pt x="10593744" y="1210966"/>
                  </a:lnTo>
                  <a:lnTo>
                    <a:pt x="10031099" y="1435249"/>
                  </a:lnTo>
                  <a:lnTo>
                    <a:pt x="10031099" y="1722299"/>
                  </a:lnTo>
                  <a:lnTo>
                    <a:pt x="8359249" y="1722299"/>
                  </a:lnTo>
                  <a:lnTo>
                    <a:pt x="5851474" y="1722299"/>
                  </a:lnTo>
                  <a:lnTo>
                    <a:pt x="0" y="1722299"/>
                  </a:lnTo>
                  <a:lnTo>
                    <a:pt x="0" y="1435249"/>
                  </a:lnTo>
                  <a:lnTo>
                    <a:pt x="0" y="1004674"/>
                  </a:lnTo>
                  <a:lnTo>
                    <a:pt x="0" y="0"/>
                  </a:lnTo>
                  <a:close/>
                </a:path>
              </a:pathLst>
            </a:custGeom>
            <a:ln w="38099">
              <a:solidFill>
                <a:srgbClr val="93C47D"/>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1277175" y="7981524"/>
              <a:ext cx="1727624" cy="1190624"/>
            </a:xfrm>
            <a:prstGeom prst="rect">
              <a:avLst/>
            </a:prstGeom>
          </p:spPr>
        </p:pic>
      </p:grpSp>
      <p:pic>
        <p:nvPicPr>
          <p:cNvPr id="20" name="object 20"/>
          <p:cNvPicPr/>
          <p:nvPr/>
        </p:nvPicPr>
        <p:blipFill>
          <a:blip r:embed="rId5" cstate="print"/>
          <a:stretch>
            <a:fillRect/>
          </a:stretch>
        </p:blipFill>
        <p:spPr>
          <a:xfrm>
            <a:off x="0" y="6269550"/>
            <a:ext cx="1708549" cy="1219199"/>
          </a:xfrm>
          <a:prstGeom prst="rect">
            <a:avLst/>
          </a:prstGeom>
        </p:spPr>
      </p:pic>
      <p:sp>
        <p:nvSpPr>
          <p:cNvPr id="21" name="object 2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39" y="8924438"/>
            <a:ext cx="711835" cy="711835"/>
          </a:xfrm>
          <a:custGeom>
            <a:avLst/>
            <a:gdLst/>
            <a:ahLst/>
            <a:cxnLst/>
            <a:rect l="l" t="t" r="r" b="b"/>
            <a:pathLst>
              <a:path w="711834" h="711834">
                <a:moveTo>
                  <a:pt x="355649" y="711299"/>
                </a:moveTo>
                <a:lnTo>
                  <a:pt x="307390" y="708053"/>
                </a:lnTo>
                <a:lnTo>
                  <a:pt x="261104" y="698595"/>
                </a:lnTo>
                <a:lnTo>
                  <a:pt x="217214" y="683351"/>
                </a:lnTo>
                <a:lnTo>
                  <a:pt x="176146" y="662743"/>
                </a:lnTo>
                <a:lnTo>
                  <a:pt x="138322" y="637195"/>
                </a:lnTo>
                <a:lnTo>
                  <a:pt x="104167" y="607132"/>
                </a:lnTo>
                <a:lnTo>
                  <a:pt x="74104" y="572977"/>
                </a:lnTo>
                <a:lnTo>
                  <a:pt x="48556" y="535153"/>
                </a:lnTo>
                <a:lnTo>
                  <a:pt x="27948" y="494085"/>
                </a:lnTo>
                <a:lnTo>
                  <a:pt x="12704" y="450196"/>
                </a:lnTo>
                <a:lnTo>
                  <a:pt x="3246" y="403909"/>
                </a:lnTo>
                <a:lnTo>
                  <a:pt x="0" y="355649"/>
                </a:lnTo>
                <a:lnTo>
                  <a:pt x="3246" y="307390"/>
                </a:lnTo>
                <a:lnTo>
                  <a:pt x="12704" y="261104"/>
                </a:lnTo>
                <a:lnTo>
                  <a:pt x="27948" y="217214"/>
                </a:lnTo>
                <a:lnTo>
                  <a:pt x="48556" y="176146"/>
                </a:lnTo>
                <a:lnTo>
                  <a:pt x="74104" y="138322"/>
                </a:lnTo>
                <a:lnTo>
                  <a:pt x="104167" y="104167"/>
                </a:lnTo>
                <a:lnTo>
                  <a:pt x="138322" y="74104"/>
                </a:lnTo>
                <a:lnTo>
                  <a:pt x="176146" y="48556"/>
                </a:lnTo>
                <a:lnTo>
                  <a:pt x="217214" y="27948"/>
                </a:lnTo>
                <a:lnTo>
                  <a:pt x="261104" y="12704"/>
                </a:lnTo>
                <a:lnTo>
                  <a:pt x="307390" y="3246"/>
                </a:lnTo>
                <a:lnTo>
                  <a:pt x="355649" y="0"/>
                </a:lnTo>
                <a:lnTo>
                  <a:pt x="402398" y="3084"/>
                </a:lnTo>
                <a:lnTo>
                  <a:pt x="447949" y="12184"/>
                </a:lnTo>
                <a:lnTo>
                  <a:pt x="491751" y="27072"/>
                </a:lnTo>
                <a:lnTo>
                  <a:pt x="533251" y="47517"/>
                </a:lnTo>
                <a:lnTo>
                  <a:pt x="571895" y="73292"/>
                </a:lnTo>
                <a:lnTo>
                  <a:pt x="607133" y="104167"/>
                </a:lnTo>
                <a:lnTo>
                  <a:pt x="638007" y="139404"/>
                </a:lnTo>
                <a:lnTo>
                  <a:pt x="663782" y="178049"/>
                </a:lnTo>
                <a:lnTo>
                  <a:pt x="684227" y="219548"/>
                </a:lnTo>
                <a:lnTo>
                  <a:pt x="699115" y="263350"/>
                </a:lnTo>
                <a:lnTo>
                  <a:pt x="708215" y="308902"/>
                </a:lnTo>
                <a:lnTo>
                  <a:pt x="711299" y="355649"/>
                </a:lnTo>
                <a:lnTo>
                  <a:pt x="708053" y="403909"/>
                </a:lnTo>
                <a:lnTo>
                  <a:pt x="698595" y="450196"/>
                </a:lnTo>
                <a:lnTo>
                  <a:pt x="683351" y="494085"/>
                </a:lnTo>
                <a:lnTo>
                  <a:pt x="662743" y="535153"/>
                </a:lnTo>
                <a:lnTo>
                  <a:pt x="637195" y="572977"/>
                </a:lnTo>
                <a:lnTo>
                  <a:pt x="607132" y="607132"/>
                </a:lnTo>
                <a:lnTo>
                  <a:pt x="572977" y="637195"/>
                </a:lnTo>
                <a:lnTo>
                  <a:pt x="535153" y="662743"/>
                </a:lnTo>
                <a:lnTo>
                  <a:pt x="494085" y="683351"/>
                </a:lnTo>
                <a:lnTo>
                  <a:pt x="450196" y="698595"/>
                </a:lnTo>
                <a:lnTo>
                  <a:pt x="403909" y="708053"/>
                </a:lnTo>
                <a:lnTo>
                  <a:pt x="355649" y="711299"/>
                </a:lnTo>
                <a:close/>
              </a:path>
            </a:pathLst>
          </a:custGeom>
          <a:solidFill>
            <a:srgbClr val="DE1F00"/>
          </a:solidFill>
        </p:spPr>
        <p:txBody>
          <a:bodyPr wrap="square" lIns="0" tIns="0" rIns="0" bIns="0" rtlCol="0"/>
          <a:lstStyle/>
          <a:p>
            <a:endParaRPr/>
          </a:p>
        </p:txBody>
      </p:sp>
      <p:grpSp>
        <p:nvGrpSpPr>
          <p:cNvPr id="3" name="object 3"/>
          <p:cNvGrpSpPr/>
          <p:nvPr/>
        </p:nvGrpSpPr>
        <p:grpSpPr>
          <a:xfrm>
            <a:off x="291237" y="0"/>
            <a:ext cx="397510" cy="2223135"/>
            <a:chOff x="291237" y="0"/>
            <a:chExt cx="397510" cy="2223135"/>
          </a:xfrm>
        </p:grpSpPr>
        <p:pic>
          <p:nvPicPr>
            <p:cNvPr id="4" name="object 4"/>
            <p:cNvPicPr/>
            <p:nvPr/>
          </p:nvPicPr>
          <p:blipFill>
            <a:blip r:embed="rId2" cstate="print"/>
            <a:stretch>
              <a:fillRect/>
            </a:stretch>
          </p:blipFill>
          <p:spPr>
            <a:xfrm>
              <a:off x="291237" y="0"/>
              <a:ext cx="396900" cy="2221308"/>
            </a:xfrm>
            <a:prstGeom prst="rect">
              <a:avLst/>
            </a:prstGeom>
          </p:spPr>
        </p:pic>
        <p:sp>
          <p:nvSpPr>
            <p:cNvPr id="5" name="object 5"/>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805466" y="477012"/>
            <a:ext cx="3276600" cy="1000760"/>
          </a:xfrm>
          <a:prstGeom prst="rect">
            <a:avLst/>
          </a:prstGeom>
        </p:spPr>
        <p:txBody>
          <a:bodyPr vert="horz" wrap="square" lIns="0" tIns="12700" rIns="0" bIns="0" rtlCol="0">
            <a:spAutoFit/>
          </a:bodyPr>
          <a:lstStyle/>
          <a:p>
            <a:pPr marL="12700">
              <a:lnSpc>
                <a:spcPct val="100000"/>
              </a:lnSpc>
              <a:spcBef>
                <a:spcPts val="100"/>
              </a:spcBef>
            </a:pPr>
            <a:r>
              <a:rPr dirty="0"/>
              <a:t>練習問題</a:t>
            </a:r>
          </a:p>
        </p:txBody>
      </p:sp>
      <p:sp>
        <p:nvSpPr>
          <p:cNvPr id="7" name="object 7"/>
          <p:cNvSpPr/>
          <p:nvPr/>
        </p:nvSpPr>
        <p:spPr>
          <a:xfrm>
            <a:off x="1705121" y="2609250"/>
            <a:ext cx="10901045" cy="1558290"/>
          </a:xfrm>
          <a:custGeom>
            <a:avLst/>
            <a:gdLst/>
            <a:ahLst/>
            <a:cxnLst/>
            <a:rect l="l" t="t" r="r" b="b"/>
            <a:pathLst>
              <a:path w="10901045" h="1558289">
                <a:moveTo>
                  <a:pt x="532028" y="0"/>
                </a:moveTo>
                <a:lnTo>
                  <a:pt x="2260178" y="0"/>
                </a:lnTo>
                <a:lnTo>
                  <a:pt x="4852403" y="0"/>
                </a:lnTo>
                <a:lnTo>
                  <a:pt x="10900928" y="0"/>
                </a:lnTo>
                <a:lnTo>
                  <a:pt x="10900928" y="908774"/>
                </a:lnTo>
                <a:lnTo>
                  <a:pt x="10900928" y="1298249"/>
                </a:lnTo>
                <a:lnTo>
                  <a:pt x="10900928" y="1557899"/>
                </a:lnTo>
                <a:lnTo>
                  <a:pt x="4852403" y="1557899"/>
                </a:lnTo>
                <a:lnTo>
                  <a:pt x="2260178" y="1557899"/>
                </a:lnTo>
                <a:lnTo>
                  <a:pt x="532028" y="1557899"/>
                </a:lnTo>
                <a:lnTo>
                  <a:pt x="532028" y="1298249"/>
                </a:lnTo>
                <a:lnTo>
                  <a:pt x="0" y="1099098"/>
                </a:lnTo>
                <a:lnTo>
                  <a:pt x="532028" y="908774"/>
                </a:lnTo>
                <a:lnTo>
                  <a:pt x="532028" y="0"/>
                </a:lnTo>
                <a:close/>
              </a:path>
            </a:pathLst>
          </a:custGeom>
          <a:ln w="38099">
            <a:solidFill>
              <a:srgbClr val="C63024"/>
            </a:solidFill>
          </a:ln>
        </p:spPr>
        <p:txBody>
          <a:bodyPr wrap="square" lIns="0" tIns="0" rIns="0" bIns="0" rtlCol="0"/>
          <a:lstStyle/>
          <a:p>
            <a:endParaRPr/>
          </a:p>
        </p:txBody>
      </p:sp>
      <p:sp>
        <p:nvSpPr>
          <p:cNvPr id="8" name="object 8"/>
          <p:cNvSpPr txBox="1"/>
          <p:nvPr/>
        </p:nvSpPr>
        <p:spPr>
          <a:xfrm>
            <a:off x="2310174" y="2671919"/>
            <a:ext cx="10115550" cy="1244600"/>
          </a:xfrm>
          <a:prstGeom prst="rect">
            <a:avLst/>
          </a:prstGeom>
        </p:spPr>
        <p:txBody>
          <a:bodyPr vert="horz" wrap="square" lIns="0" tIns="12700" rIns="0" bIns="0" rtlCol="0">
            <a:spAutoFit/>
          </a:bodyPr>
          <a:lstStyle/>
          <a:p>
            <a:pPr marL="12700" marR="5080">
              <a:lnSpc>
                <a:spcPct val="114300"/>
              </a:lnSpc>
              <a:spcBef>
                <a:spcPts val="100"/>
              </a:spcBef>
            </a:pPr>
            <a:r>
              <a:rPr sz="3500" dirty="0">
                <a:latin typeface="MS PGothic"/>
                <a:cs typeface="MS PGothic"/>
              </a:rPr>
              <a:t>暗号化は、情報セキュリティのどんなリスク対策に当た </a:t>
            </a:r>
            <a:r>
              <a:rPr sz="3500" spc="-5" dirty="0">
                <a:latin typeface="MS PGothic"/>
                <a:cs typeface="MS PGothic"/>
              </a:rPr>
              <a:t>りますか。</a:t>
            </a:r>
            <a:endParaRPr sz="3500">
              <a:latin typeface="MS PGothic"/>
              <a:cs typeface="MS PGothic"/>
            </a:endParaRPr>
          </a:p>
        </p:txBody>
      </p:sp>
      <p:grpSp>
        <p:nvGrpSpPr>
          <p:cNvPr id="9" name="object 9"/>
          <p:cNvGrpSpPr/>
          <p:nvPr/>
        </p:nvGrpSpPr>
        <p:grpSpPr>
          <a:xfrm>
            <a:off x="823974" y="4270524"/>
            <a:ext cx="12181205" cy="1382395"/>
            <a:chOff x="823974" y="4270524"/>
            <a:chExt cx="12181205" cy="1382395"/>
          </a:xfrm>
        </p:grpSpPr>
        <p:sp>
          <p:nvSpPr>
            <p:cNvPr id="10" name="object 10"/>
            <p:cNvSpPr/>
            <p:nvPr/>
          </p:nvSpPr>
          <p:spPr>
            <a:xfrm>
              <a:off x="843024" y="4414049"/>
              <a:ext cx="10594340" cy="1219200"/>
            </a:xfrm>
            <a:custGeom>
              <a:avLst/>
              <a:gdLst/>
              <a:ahLst/>
              <a:cxnLst/>
              <a:rect l="l" t="t" r="r" b="b"/>
              <a:pathLst>
                <a:path w="10594340" h="1219200">
                  <a:moveTo>
                    <a:pt x="10031099" y="1219199"/>
                  </a:moveTo>
                  <a:lnTo>
                    <a:pt x="0" y="1219199"/>
                  </a:lnTo>
                  <a:lnTo>
                    <a:pt x="0" y="0"/>
                  </a:lnTo>
                  <a:lnTo>
                    <a:pt x="10031099" y="0"/>
                  </a:lnTo>
                  <a:lnTo>
                    <a:pt x="10031099" y="711199"/>
                  </a:lnTo>
                  <a:lnTo>
                    <a:pt x="10593744" y="857231"/>
                  </a:lnTo>
                  <a:lnTo>
                    <a:pt x="10031099" y="1015999"/>
                  </a:lnTo>
                  <a:lnTo>
                    <a:pt x="10031099" y="1219199"/>
                  </a:lnTo>
                  <a:close/>
                </a:path>
              </a:pathLst>
            </a:custGeom>
            <a:solidFill>
              <a:srgbClr val="93C47D"/>
            </a:solidFill>
          </p:spPr>
          <p:txBody>
            <a:bodyPr wrap="square" lIns="0" tIns="0" rIns="0" bIns="0" rtlCol="0"/>
            <a:lstStyle/>
            <a:p>
              <a:endParaRPr/>
            </a:p>
          </p:txBody>
        </p:sp>
        <p:sp>
          <p:nvSpPr>
            <p:cNvPr id="11" name="object 11"/>
            <p:cNvSpPr/>
            <p:nvPr/>
          </p:nvSpPr>
          <p:spPr>
            <a:xfrm>
              <a:off x="843024" y="4414049"/>
              <a:ext cx="10594340" cy="1219200"/>
            </a:xfrm>
            <a:custGeom>
              <a:avLst/>
              <a:gdLst/>
              <a:ahLst/>
              <a:cxnLst/>
              <a:rect l="l" t="t" r="r" b="b"/>
              <a:pathLst>
                <a:path w="10594340" h="1219200">
                  <a:moveTo>
                    <a:pt x="0" y="0"/>
                  </a:moveTo>
                  <a:lnTo>
                    <a:pt x="5851474" y="0"/>
                  </a:lnTo>
                  <a:lnTo>
                    <a:pt x="8359249" y="0"/>
                  </a:lnTo>
                  <a:lnTo>
                    <a:pt x="10031099" y="0"/>
                  </a:lnTo>
                  <a:lnTo>
                    <a:pt x="10031099" y="711199"/>
                  </a:lnTo>
                  <a:lnTo>
                    <a:pt x="10593744" y="857231"/>
                  </a:lnTo>
                  <a:lnTo>
                    <a:pt x="10031099" y="1015999"/>
                  </a:lnTo>
                  <a:lnTo>
                    <a:pt x="10031099" y="1219199"/>
                  </a:lnTo>
                  <a:lnTo>
                    <a:pt x="8359249" y="1219199"/>
                  </a:lnTo>
                  <a:lnTo>
                    <a:pt x="5851474" y="1219199"/>
                  </a:lnTo>
                  <a:lnTo>
                    <a:pt x="0" y="1219199"/>
                  </a:lnTo>
                  <a:lnTo>
                    <a:pt x="0" y="1015999"/>
                  </a:lnTo>
                  <a:lnTo>
                    <a:pt x="0" y="711199"/>
                  </a:lnTo>
                  <a:lnTo>
                    <a:pt x="0" y="0"/>
                  </a:lnTo>
                  <a:close/>
                </a:path>
              </a:pathLst>
            </a:custGeom>
            <a:ln w="38099">
              <a:solidFill>
                <a:srgbClr val="93C47D"/>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1277100" y="4270524"/>
              <a:ext cx="1727699" cy="1190624"/>
            </a:xfrm>
            <a:prstGeom prst="rect">
              <a:avLst/>
            </a:prstGeom>
          </p:spPr>
        </p:pic>
      </p:grpSp>
      <p:pic>
        <p:nvPicPr>
          <p:cNvPr id="13" name="object 13"/>
          <p:cNvPicPr/>
          <p:nvPr/>
        </p:nvPicPr>
        <p:blipFill>
          <a:blip r:embed="rId4" cstate="print"/>
          <a:stretch>
            <a:fillRect/>
          </a:stretch>
        </p:blipFill>
        <p:spPr>
          <a:xfrm>
            <a:off x="0" y="2558550"/>
            <a:ext cx="1724024" cy="1219199"/>
          </a:xfrm>
          <a:prstGeom prst="rect">
            <a:avLst/>
          </a:prstGeom>
        </p:spPr>
      </p:pic>
      <p:sp>
        <p:nvSpPr>
          <p:cNvPr id="14" name="object 14"/>
          <p:cNvSpPr/>
          <p:nvPr/>
        </p:nvSpPr>
        <p:spPr>
          <a:xfrm>
            <a:off x="1689646" y="6320249"/>
            <a:ext cx="10901045" cy="1118235"/>
          </a:xfrm>
          <a:custGeom>
            <a:avLst/>
            <a:gdLst/>
            <a:ahLst/>
            <a:cxnLst/>
            <a:rect l="l" t="t" r="r" b="b"/>
            <a:pathLst>
              <a:path w="10901045" h="1118234">
                <a:moveTo>
                  <a:pt x="532028" y="0"/>
                </a:moveTo>
                <a:lnTo>
                  <a:pt x="2260178" y="0"/>
                </a:lnTo>
                <a:lnTo>
                  <a:pt x="4852403" y="0"/>
                </a:lnTo>
                <a:lnTo>
                  <a:pt x="10900928" y="0"/>
                </a:lnTo>
                <a:lnTo>
                  <a:pt x="10900928" y="652049"/>
                </a:lnTo>
                <a:lnTo>
                  <a:pt x="10900928" y="931499"/>
                </a:lnTo>
                <a:lnTo>
                  <a:pt x="10900928" y="1117799"/>
                </a:lnTo>
                <a:lnTo>
                  <a:pt x="4852403" y="1117799"/>
                </a:lnTo>
                <a:lnTo>
                  <a:pt x="2260178" y="1117799"/>
                </a:lnTo>
                <a:lnTo>
                  <a:pt x="532028" y="1117799"/>
                </a:lnTo>
                <a:lnTo>
                  <a:pt x="532028" y="931499"/>
                </a:lnTo>
                <a:lnTo>
                  <a:pt x="0" y="788607"/>
                </a:lnTo>
                <a:lnTo>
                  <a:pt x="532028" y="652049"/>
                </a:lnTo>
                <a:lnTo>
                  <a:pt x="532028" y="0"/>
                </a:lnTo>
                <a:close/>
              </a:path>
            </a:pathLst>
          </a:custGeom>
          <a:ln w="38099">
            <a:solidFill>
              <a:srgbClr val="C63024"/>
            </a:solidFill>
          </a:ln>
        </p:spPr>
        <p:txBody>
          <a:bodyPr wrap="square" lIns="0" tIns="0" rIns="0" bIns="0" rtlCol="0"/>
          <a:lstStyle/>
          <a:p>
            <a:endParaRPr/>
          </a:p>
        </p:txBody>
      </p:sp>
      <p:sp>
        <p:nvSpPr>
          <p:cNvPr id="15" name="object 15"/>
          <p:cNvSpPr txBox="1"/>
          <p:nvPr/>
        </p:nvSpPr>
        <p:spPr>
          <a:xfrm>
            <a:off x="2589848" y="6543870"/>
            <a:ext cx="7164070" cy="558800"/>
          </a:xfrm>
          <a:prstGeom prst="rect">
            <a:avLst/>
          </a:prstGeom>
        </p:spPr>
        <p:txBody>
          <a:bodyPr vert="horz" wrap="square" lIns="0" tIns="12700" rIns="0" bIns="0" rtlCol="0">
            <a:spAutoFit/>
          </a:bodyPr>
          <a:lstStyle/>
          <a:p>
            <a:pPr marL="12700">
              <a:lnSpc>
                <a:spcPct val="100000"/>
              </a:lnSpc>
              <a:spcBef>
                <a:spcPts val="100"/>
              </a:spcBef>
            </a:pPr>
            <a:r>
              <a:rPr sz="3500" dirty="0">
                <a:latin typeface="MS PGothic"/>
                <a:cs typeface="MS PGothic"/>
              </a:rPr>
              <a:t>暗号化と復号用の「鍵」とは何ですか。</a:t>
            </a:r>
            <a:endParaRPr sz="3500">
              <a:latin typeface="MS PGothic"/>
              <a:cs typeface="MS PGothic"/>
            </a:endParaRPr>
          </a:p>
        </p:txBody>
      </p:sp>
      <p:grpSp>
        <p:nvGrpSpPr>
          <p:cNvPr id="16" name="object 16"/>
          <p:cNvGrpSpPr/>
          <p:nvPr/>
        </p:nvGrpSpPr>
        <p:grpSpPr>
          <a:xfrm>
            <a:off x="823974" y="7696649"/>
            <a:ext cx="12181205" cy="1257300"/>
            <a:chOff x="823974" y="7696649"/>
            <a:chExt cx="12181205" cy="1257300"/>
          </a:xfrm>
        </p:grpSpPr>
        <p:sp>
          <p:nvSpPr>
            <p:cNvPr id="17" name="object 17"/>
            <p:cNvSpPr/>
            <p:nvPr/>
          </p:nvSpPr>
          <p:spPr>
            <a:xfrm>
              <a:off x="843024" y="7715699"/>
              <a:ext cx="10594340" cy="1219200"/>
            </a:xfrm>
            <a:custGeom>
              <a:avLst/>
              <a:gdLst/>
              <a:ahLst/>
              <a:cxnLst/>
              <a:rect l="l" t="t" r="r" b="b"/>
              <a:pathLst>
                <a:path w="10594340" h="1219200">
                  <a:moveTo>
                    <a:pt x="10031099" y="1219199"/>
                  </a:moveTo>
                  <a:lnTo>
                    <a:pt x="0" y="1219199"/>
                  </a:lnTo>
                  <a:lnTo>
                    <a:pt x="0" y="0"/>
                  </a:lnTo>
                  <a:lnTo>
                    <a:pt x="10031099" y="0"/>
                  </a:lnTo>
                  <a:lnTo>
                    <a:pt x="10031099" y="711199"/>
                  </a:lnTo>
                  <a:lnTo>
                    <a:pt x="10593744" y="857231"/>
                  </a:lnTo>
                  <a:lnTo>
                    <a:pt x="10031099" y="1015999"/>
                  </a:lnTo>
                  <a:lnTo>
                    <a:pt x="10031099" y="1219199"/>
                  </a:lnTo>
                  <a:close/>
                </a:path>
              </a:pathLst>
            </a:custGeom>
            <a:solidFill>
              <a:srgbClr val="93C47D"/>
            </a:solidFill>
          </p:spPr>
          <p:txBody>
            <a:bodyPr wrap="square" lIns="0" tIns="0" rIns="0" bIns="0" rtlCol="0"/>
            <a:lstStyle/>
            <a:p>
              <a:endParaRPr/>
            </a:p>
          </p:txBody>
        </p:sp>
        <p:sp>
          <p:nvSpPr>
            <p:cNvPr id="18" name="object 18"/>
            <p:cNvSpPr/>
            <p:nvPr/>
          </p:nvSpPr>
          <p:spPr>
            <a:xfrm>
              <a:off x="843024" y="7715699"/>
              <a:ext cx="10594340" cy="1219200"/>
            </a:xfrm>
            <a:custGeom>
              <a:avLst/>
              <a:gdLst/>
              <a:ahLst/>
              <a:cxnLst/>
              <a:rect l="l" t="t" r="r" b="b"/>
              <a:pathLst>
                <a:path w="10594340" h="1219200">
                  <a:moveTo>
                    <a:pt x="0" y="0"/>
                  </a:moveTo>
                  <a:lnTo>
                    <a:pt x="5851474" y="0"/>
                  </a:lnTo>
                  <a:lnTo>
                    <a:pt x="8359249" y="0"/>
                  </a:lnTo>
                  <a:lnTo>
                    <a:pt x="10031099" y="0"/>
                  </a:lnTo>
                  <a:lnTo>
                    <a:pt x="10031099" y="711199"/>
                  </a:lnTo>
                  <a:lnTo>
                    <a:pt x="10593744" y="857231"/>
                  </a:lnTo>
                  <a:lnTo>
                    <a:pt x="10031099" y="1015999"/>
                  </a:lnTo>
                  <a:lnTo>
                    <a:pt x="10031099" y="1219199"/>
                  </a:lnTo>
                  <a:lnTo>
                    <a:pt x="8359249" y="1219199"/>
                  </a:lnTo>
                  <a:lnTo>
                    <a:pt x="5851474" y="1219199"/>
                  </a:lnTo>
                  <a:lnTo>
                    <a:pt x="0" y="1219199"/>
                  </a:lnTo>
                  <a:lnTo>
                    <a:pt x="0" y="1015999"/>
                  </a:lnTo>
                  <a:lnTo>
                    <a:pt x="0" y="711199"/>
                  </a:lnTo>
                  <a:lnTo>
                    <a:pt x="0" y="0"/>
                  </a:lnTo>
                  <a:close/>
                </a:path>
              </a:pathLst>
            </a:custGeom>
            <a:ln w="38099">
              <a:solidFill>
                <a:srgbClr val="93C47D"/>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1277100" y="7729987"/>
              <a:ext cx="1727699" cy="1190624"/>
            </a:xfrm>
            <a:prstGeom prst="rect">
              <a:avLst/>
            </a:prstGeom>
          </p:spPr>
        </p:pic>
      </p:grpSp>
      <p:pic>
        <p:nvPicPr>
          <p:cNvPr id="20" name="object 20"/>
          <p:cNvPicPr/>
          <p:nvPr/>
        </p:nvPicPr>
        <p:blipFill>
          <a:blip r:embed="rId5" cstate="print"/>
          <a:stretch>
            <a:fillRect/>
          </a:stretch>
        </p:blipFill>
        <p:spPr>
          <a:xfrm>
            <a:off x="0" y="6269550"/>
            <a:ext cx="1708549" cy="1219199"/>
          </a:xfrm>
          <a:prstGeom prst="rect">
            <a:avLst/>
          </a:prstGeom>
        </p:spPr>
      </p:pic>
      <p:sp>
        <p:nvSpPr>
          <p:cNvPr id="21" name="object 2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3378423" y="3228390"/>
            <a:ext cx="6248400" cy="3225800"/>
          </a:xfrm>
          <a:prstGeom prst="rect">
            <a:avLst/>
          </a:prstGeom>
        </p:spPr>
        <p:txBody>
          <a:bodyPr vert="horz" wrap="square" lIns="0" tIns="12700" rIns="0" bIns="0" rtlCol="0">
            <a:spAutoFit/>
          </a:bodyPr>
          <a:lstStyle/>
          <a:p>
            <a:pPr marL="2783205" marR="5080" indent="-2771140">
              <a:lnSpc>
                <a:spcPct val="100000"/>
              </a:lnSpc>
              <a:spcBef>
                <a:spcPts val="100"/>
              </a:spcBef>
            </a:pPr>
            <a:r>
              <a:rPr sz="7000" dirty="0"/>
              <a:t>共通鍵暗号方式 と</a:t>
            </a:r>
            <a:endParaRPr sz="7000"/>
          </a:p>
          <a:p>
            <a:pPr marL="12700">
              <a:lnSpc>
                <a:spcPct val="100000"/>
              </a:lnSpc>
            </a:pPr>
            <a:r>
              <a:rPr sz="7000" dirty="0"/>
              <a:t>公開鍵暗号方式</a:t>
            </a:r>
            <a:endParaRPr sz="7000"/>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5670550" cy="993140"/>
          </a:xfrm>
          <a:prstGeom prst="rect">
            <a:avLst/>
          </a:prstGeom>
        </p:spPr>
        <p:txBody>
          <a:bodyPr vert="horz" wrap="square" lIns="0" tIns="12700" rIns="0" bIns="0" rtlCol="0">
            <a:spAutoFit/>
          </a:bodyPr>
          <a:lstStyle/>
          <a:p>
            <a:pPr marL="12700">
              <a:lnSpc>
                <a:spcPct val="100000"/>
              </a:lnSpc>
              <a:spcBef>
                <a:spcPts val="100"/>
              </a:spcBef>
            </a:pPr>
            <a:r>
              <a:rPr sz="6350" dirty="0"/>
              <a:t>暗号方式の導入</a:t>
            </a:r>
            <a:endParaRPr sz="6350"/>
          </a:p>
        </p:txBody>
      </p:sp>
      <p:sp>
        <p:nvSpPr>
          <p:cNvPr id="9" name="object 9"/>
          <p:cNvSpPr txBox="1"/>
          <p:nvPr/>
        </p:nvSpPr>
        <p:spPr>
          <a:xfrm>
            <a:off x="344575" y="2731575"/>
            <a:ext cx="10780395" cy="3035300"/>
          </a:xfrm>
          <a:prstGeom prst="rect">
            <a:avLst/>
          </a:prstGeom>
        </p:spPr>
        <p:txBody>
          <a:bodyPr vert="horz" wrap="square" lIns="0" tIns="254000" rIns="0" bIns="0" rtlCol="0">
            <a:spAutoFit/>
          </a:bodyPr>
          <a:lstStyle/>
          <a:p>
            <a:pPr marR="100330" algn="ctr">
              <a:lnSpc>
                <a:spcPct val="100000"/>
              </a:lnSpc>
              <a:spcBef>
                <a:spcPts val="2000"/>
              </a:spcBef>
            </a:pPr>
            <a:r>
              <a:rPr sz="5000" dirty="0">
                <a:solidFill>
                  <a:srgbClr val="C82506"/>
                </a:solidFill>
                <a:latin typeface="MS PGothic"/>
                <a:cs typeface="MS PGothic"/>
              </a:rPr>
              <a:t>「共通鍵暗号方式」と「公開鍵暗号方式」</a:t>
            </a:r>
            <a:endParaRPr sz="5000">
              <a:latin typeface="MS PGothic"/>
              <a:cs typeface="MS PGothic"/>
            </a:endParaRPr>
          </a:p>
          <a:p>
            <a:pPr marL="1533525" algn="ctr">
              <a:lnSpc>
                <a:spcPct val="100000"/>
              </a:lnSpc>
              <a:spcBef>
                <a:spcPts val="1900"/>
              </a:spcBef>
            </a:pPr>
            <a:r>
              <a:rPr sz="5000" spc="-5" dirty="0">
                <a:solidFill>
                  <a:srgbClr val="C82506"/>
                </a:solidFill>
                <a:latin typeface="MS PGothic"/>
                <a:cs typeface="MS PGothic"/>
              </a:rPr>
              <a:t>を勉強する前に、</a:t>
            </a:r>
            <a:endParaRPr sz="5000">
              <a:latin typeface="MS PGothic"/>
              <a:cs typeface="MS PGothic"/>
            </a:endParaRPr>
          </a:p>
          <a:p>
            <a:pPr marL="1536700" algn="ctr">
              <a:lnSpc>
                <a:spcPct val="100000"/>
              </a:lnSpc>
              <a:spcBef>
                <a:spcPts val="1900"/>
              </a:spcBef>
            </a:pPr>
            <a:r>
              <a:rPr sz="5000" dirty="0">
                <a:solidFill>
                  <a:srgbClr val="C82506"/>
                </a:solidFill>
                <a:latin typeface="MS PGothic"/>
                <a:cs typeface="MS PGothic"/>
              </a:rPr>
              <a:t>次の場面を確認して考えましょう！</a:t>
            </a:r>
            <a:endParaRPr sz="5000">
              <a:latin typeface="MS PGothic"/>
              <a:cs typeface="MS PGothic"/>
            </a:endParaRPr>
          </a:p>
        </p:txBody>
      </p:sp>
      <p:pic>
        <p:nvPicPr>
          <p:cNvPr id="10" name="object 10"/>
          <p:cNvPicPr/>
          <p:nvPr/>
        </p:nvPicPr>
        <p:blipFill>
          <a:blip r:embed="rId4" cstate="print"/>
          <a:stretch>
            <a:fillRect/>
          </a:stretch>
        </p:blipFill>
        <p:spPr>
          <a:xfrm>
            <a:off x="4036710" y="6696274"/>
            <a:ext cx="4931395" cy="2405974"/>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6477000" cy="993140"/>
          </a:xfrm>
          <a:prstGeom prst="rect">
            <a:avLst/>
          </a:prstGeom>
        </p:spPr>
        <p:txBody>
          <a:bodyPr vert="horz" wrap="square" lIns="0" tIns="12700" rIns="0" bIns="0" rtlCol="0">
            <a:spAutoFit/>
          </a:bodyPr>
          <a:lstStyle/>
          <a:p>
            <a:pPr marL="12700">
              <a:lnSpc>
                <a:spcPct val="100000"/>
              </a:lnSpc>
              <a:spcBef>
                <a:spcPts val="100"/>
              </a:spcBef>
            </a:pPr>
            <a:r>
              <a:rPr sz="6350" dirty="0"/>
              <a:t>暗号化方式の導入</a:t>
            </a:r>
            <a:endParaRPr sz="6350"/>
          </a:p>
        </p:txBody>
      </p:sp>
      <p:sp>
        <p:nvSpPr>
          <p:cNvPr id="9" name="object 9"/>
          <p:cNvSpPr txBox="1"/>
          <p:nvPr/>
        </p:nvSpPr>
        <p:spPr>
          <a:xfrm>
            <a:off x="654224" y="2694449"/>
            <a:ext cx="10393680" cy="2776855"/>
          </a:xfrm>
          <a:prstGeom prst="rect">
            <a:avLst/>
          </a:prstGeom>
        </p:spPr>
        <p:txBody>
          <a:bodyPr vert="horz" wrap="square" lIns="0" tIns="212725" rIns="0" bIns="0" rtlCol="0">
            <a:spAutoFit/>
          </a:bodyPr>
          <a:lstStyle/>
          <a:p>
            <a:pPr marL="12700">
              <a:lnSpc>
                <a:spcPct val="100000"/>
              </a:lnSpc>
              <a:spcBef>
                <a:spcPts val="1675"/>
              </a:spcBef>
            </a:pPr>
            <a:r>
              <a:rPr sz="3200" dirty="0">
                <a:solidFill>
                  <a:srgbClr val="C82506"/>
                </a:solidFill>
                <a:latin typeface="MS PGothic"/>
                <a:cs typeface="MS PGothic"/>
              </a:rPr>
              <a:t>場面：</a:t>
            </a:r>
            <a:endParaRPr sz="3200">
              <a:latin typeface="MS PGothic"/>
              <a:cs typeface="MS PGothic"/>
            </a:endParaRPr>
          </a:p>
          <a:p>
            <a:pPr marL="12700">
              <a:lnSpc>
                <a:spcPct val="100000"/>
              </a:lnSpc>
              <a:spcBef>
                <a:spcPts val="1575"/>
              </a:spcBef>
            </a:pPr>
            <a:r>
              <a:rPr sz="3200" dirty="0">
                <a:latin typeface="MS PGothic"/>
                <a:cs typeface="MS PGothic"/>
              </a:rPr>
              <a:t>・AnさんはBinhさんに凄く大切な資料を送るつもり</a:t>
            </a:r>
            <a:endParaRPr sz="3200">
              <a:latin typeface="MS PGothic"/>
              <a:cs typeface="MS PGothic"/>
            </a:endParaRPr>
          </a:p>
          <a:p>
            <a:pPr marL="281940">
              <a:lnSpc>
                <a:spcPct val="100000"/>
              </a:lnSpc>
              <a:spcBef>
                <a:spcPts val="1575"/>
              </a:spcBef>
            </a:pPr>
            <a:r>
              <a:rPr sz="3200" spc="-5" dirty="0">
                <a:latin typeface="MS PGothic"/>
                <a:cs typeface="MS PGothic"/>
              </a:rPr>
              <a:t>その資料は、BinhさんとAnさん以外誰も見ることができない</a:t>
            </a:r>
            <a:endParaRPr sz="3200">
              <a:latin typeface="MS PGothic"/>
              <a:cs typeface="MS PGothic"/>
            </a:endParaRPr>
          </a:p>
          <a:p>
            <a:pPr marL="12700">
              <a:lnSpc>
                <a:spcPct val="100000"/>
              </a:lnSpc>
              <a:spcBef>
                <a:spcPts val="1575"/>
              </a:spcBef>
            </a:pPr>
            <a:r>
              <a:rPr sz="3200" dirty="0">
                <a:latin typeface="MS PGothic"/>
                <a:cs typeface="MS PGothic"/>
              </a:rPr>
              <a:t>・Anさんは暗号方式を使って、資料を暗号化してから送ります</a:t>
            </a:r>
            <a:endParaRPr sz="3200">
              <a:latin typeface="MS PGothic"/>
              <a:cs typeface="MS PGothic"/>
            </a:endParaRPr>
          </a:p>
        </p:txBody>
      </p:sp>
      <p:pic>
        <p:nvPicPr>
          <p:cNvPr id="10" name="object 10"/>
          <p:cNvPicPr/>
          <p:nvPr/>
        </p:nvPicPr>
        <p:blipFill>
          <a:blip r:embed="rId4" cstate="print"/>
          <a:stretch>
            <a:fillRect/>
          </a:stretch>
        </p:blipFill>
        <p:spPr>
          <a:xfrm>
            <a:off x="4528330" y="6186237"/>
            <a:ext cx="3628819" cy="3268258"/>
          </a:xfrm>
          <a:prstGeom prst="rect">
            <a:avLst/>
          </a:prstGeom>
        </p:spPr>
      </p:pic>
      <p:sp>
        <p:nvSpPr>
          <p:cNvPr id="11" name="object 11"/>
          <p:cNvSpPr txBox="1"/>
          <p:nvPr/>
        </p:nvSpPr>
        <p:spPr>
          <a:xfrm>
            <a:off x="8050100" y="8479108"/>
            <a:ext cx="9245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A</a:t>
            </a:r>
            <a:r>
              <a:rPr sz="2400" dirty="0">
                <a:latin typeface="Arial MT"/>
                <a:cs typeface="Arial MT"/>
              </a:rPr>
              <a:t>n</a:t>
            </a:r>
            <a:r>
              <a:rPr sz="2400" spc="-5" dirty="0">
                <a:latin typeface="MS PGothic"/>
                <a:cs typeface="MS PGothic"/>
              </a:rPr>
              <a:t>さん</a:t>
            </a:r>
            <a:endParaRPr sz="2400">
              <a:latin typeface="MS PGothic"/>
              <a:cs typeface="MS PGothic"/>
            </a:endParaRPr>
          </a:p>
        </p:txBody>
      </p:sp>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24</a:t>
            </a:fld>
            <a:endParaRPr dirty="0"/>
          </a:p>
        </p:txBody>
      </p:sp>
      <p:sp>
        <p:nvSpPr>
          <p:cNvPr id="12" name="object 12"/>
          <p:cNvSpPr txBox="1"/>
          <p:nvPr/>
        </p:nvSpPr>
        <p:spPr>
          <a:xfrm>
            <a:off x="3763924" y="7545982"/>
            <a:ext cx="11614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Bin</a:t>
            </a:r>
            <a:r>
              <a:rPr sz="2400" spc="5" dirty="0">
                <a:latin typeface="Arial MT"/>
                <a:cs typeface="Arial MT"/>
              </a:rPr>
              <a:t>h</a:t>
            </a:r>
            <a:r>
              <a:rPr sz="2400" spc="-5" dirty="0">
                <a:latin typeface="MS PGothic"/>
                <a:cs typeface="MS PGothic"/>
              </a:rPr>
              <a:t>さん</a:t>
            </a:r>
            <a:endParaRPr sz="2400">
              <a:latin typeface="MS PGothic"/>
              <a:cs typeface="MS P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6477000" cy="993140"/>
          </a:xfrm>
          <a:prstGeom prst="rect">
            <a:avLst/>
          </a:prstGeom>
        </p:spPr>
        <p:txBody>
          <a:bodyPr vert="horz" wrap="square" lIns="0" tIns="12700" rIns="0" bIns="0" rtlCol="0">
            <a:spAutoFit/>
          </a:bodyPr>
          <a:lstStyle/>
          <a:p>
            <a:pPr marL="12700">
              <a:lnSpc>
                <a:spcPct val="100000"/>
              </a:lnSpc>
              <a:spcBef>
                <a:spcPts val="100"/>
              </a:spcBef>
            </a:pPr>
            <a:r>
              <a:rPr sz="6350" dirty="0"/>
              <a:t>暗号化方式の導入</a:t>
            </a:r>
            <a:endParaRPr sz="6350"/>
          </a:p>
        </p:txBody>
      </p:sp>
      <p:pic>
        <p:nvPicPr>
          <p:cNvPr id="9" name="object 9"/>
          <p:cNvPicPr/>
          <p:nvPr/>
        </p:nvPicPr>
        <p:blipFill>
          <a:blip r:embed="rId4" cstate="print"/>
          <a:stretch>
            <a:fillRect/>
          </a:stretch>
        </p:blipFill>
        <p:spPr>
          <a:xfrm>
            <a:off x="4528330" y="6186237"/>
            <a:ext cx="3628819" cy="3268258"/>
          </a:xfrm>
          <a:prstGeom prst="rect">
            <a:avLst/>
          </a:prstGeom>
        </p:spPr>
      </p:pic>
      <p:sp>
        <p:nvSpPr>
          <p:cNvPr id="10" name="object 10"/>
          <p:cNvSpPr txBox="1"/>
          <p:nvPr/>
        </p:nvSpPr>
        <p:spPr>
          <a:xfrm>
            <a:off x="8050100" y="8479108"/>
            <a:ext cx="9245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A</a:t>
            </a:r>
            <a:r>
              <a:rPr sz="2400" dirty="0">
                <a:latin typeface="Arial MT"/>
                <a:cs typeface="Arial MT"/>
              </a:rPr>
              <a:t>n</a:t>
            </a:r>
            <a:r>
              <a:rPr sz="2400" spc="-5" dirty="0">
                <a:latin typeface="MS PGothic"/>
                <a:cs typeface="MS PGothic"/>
              </a:rPr>
              <a:t>さん</a:t>
            </a:r>
            <a:endParaRPr sz="2400">
              <a:latin typeface="MS PGothic"/>
              <a:cs typeface="MS PGothic"/>
            </a:endParaRPr>
          </a:p>
        </p:txBody>
      </p:sp>
      <p:sp>
        <p:nvSpPr>
          <p:cNvPr id="11" name="object 11"/>
          <p:cNvSpPr txBox="1"/>
          <p:nvPr/>
        </p:nvSpPr>
        <p:spPr>
          <a:xfrm>
            <a:off x="3763924" y="7545982"/>
            <a:ext cx="11614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Bin</a:t>
            </a:r>
            <a:r>
              <a:rPr sz="2400" spc="5" dirty="0">
                <a:latin typeface="Arial MT"/>
                <a:cs typeface="Arial MT"/>
              </a:rPr>
              <a:t>h</a:t>
            </a:r>
            <a:r>
              <a:rPr sz="2400" spc="-5" dirty="0">
                <a:latin typeface="MS PGothic"/>
                <a:cs typeface="MS PGothic"/>
              </a:rPr>
              <a:t>さん</a:t>
            </a:r>
            <a:endParaRPr sz="2400">
              <a:latin typeface="MS PGothic"/>
              <a:cs typeface="MS PGothic"/>
            </a:endParaRPr>
          </a:p>
        </p:txBody>
      </p:sp>
      <p:grpSp>
        <p:nvGrpSpPr>
          <p:cNvPr id="12" name="object 12"/>
          <p:cNvGrpSpPr/>
          <p:nvPr/>
        </p:nvGrpSpPr>
        <p:grpSpPr>
          <a:xfrm>
            <a:off x="6609977" y="3326618"/>
            <a:ext cx="6097905" cy="3308350"/>
            <a:chOff x="6609977" y="3326618"/>
            <a:chExt cx="6097905" cy="3308350"/>
          </a:xfrm>
        </p:grpSpPr>
        <p:sp>
          <p:nvSpPr>
            <p:cNvPr id="13" name="object 13"/>
            <p:cNvSpPr/>
            <p:nvPr/>
          </p:nvSpPr>
          <p:spPr>
            <a:xfrm>
              <a:off x="6614740" y="3331380"/>
              <a:ext cx="6088380" cy="2857500"/>
            </a:xfrm>
            <a:custGeom>
              <a:avLst/>
              <a:gdLst/>
              <a:ahLst/>
              <a:cxnLst/>
              <a:rect l="l" t="t" r="r" b="b"/>
              <a:pathLst>
                <a:path w="6088380" h="2857500">
                  <a:moveTo>
                    <a:pt x="5315998" y="215899"/>
                  </a:moveTo>
                  <a:lnTo>
                    <a:pt x="3165749" y="215899"/>
                  </a:lnTo>
                  <a:lnTo>
                    <a:pt x="3193790" y="177799"/>
                  </a:lnTo>
                  <a:lnTo>
                    <a:pt x="3226057" y="152399"/>
                  </a:lnTo>
                  <a:lnTo>
                    <a:pt x="3262255" y="126999"/>
                  </a:lnTo>
                  <a:lnTo>
                    <a:pt x="3302085" y="101599"/>
                  </a:lnTo>
                  <a:lnTo>
                    <a:pt x="3345250" y="76199"/>
                  </a:lnTo>
                  <a:lnTo>
                    <a:pt x="3391452" y="50799"/>
                  </a:lnTo>
                  <a:lnTo>
                    <a:pt x="3440394" y="38099"/>
                  </a:lnTo>
                  <a:lnTo>
                    <a:pt x="3491779" y="25399"/>
                  </a:lnTo>
                  <a:lnTo>
                    <a:pt x="3600687" y="0"/>
                  </a:lnTo>
                  <a:lnTo>
                    <a:pt x="3864570" y="0"/>
                  </a:lnTo>
                  <a:lnTo>
                    <a:pt x="3961800" y="25399"/>
                  </a:lnTo>
                  <a:lnTo>
                    <a:pt x="4007962" y="38099"/>
                  </a:lnTo>
                  <a:lnTo>
                    <a:pt x="4052149" y="63499"/>
                  </a:lnTo>
                  <a:lnTo>
                    <a:pt x="4094107" y="76199"/>
                  </a:lnTo>
                  <a:lnTo>
                    <a:pt x="4133581" y="101599"/>
                  </a:lnTo>
                  <a:lnTo>
                    <a:pt x="4170317" y="126999"/>
                  </a:lnTo>
                  <a:lnTo>
                    <a:pt x="4204060" y="152399"/>
                  </a:lnTo>
                  <a:lnTo>
                    <a:pt x="5248265" y="152399"/>
                  </a:lnTo>
                  <a:lnTo>
                    <a:pt x="5284154" y="177799"/>
                  </a:lnTo>
                  <a:lnTo>
                    <a:pt x="5315998" y="215899"/>
                  </a:lnTo>
                  <a:close/>
                </a:path>
                <a:path w="6088380" h="2857500">
                  <a:moveTo>
                    <a:pt x="5248265" y="152399"/>
                  </a:moveTo>
                  <a:lnTo>
                    <a:pt x="4204060" y="152399"/>
                  </a:lnTo>
                  <a:lnTo>
                    <a:pt x="4239592" y="126999"/>
                  </a:lnTo>
                  <a:lnTo>
                    <a:pt x="4277612" y="101599"/>
                  </a:lnTo>
                  <a:lnTo>
                    <a:pt x="4317909" y="76199"/>
                  </a:lnTo>
                  <a:lnTo>
                    <a:pt x="4360275" y="63499"/>
                  </a:lnTo>
                  <a:lnTo>
                    <a:pt x="4404499" y="50799"/>
                  </a:lnTo>
                  <a:lnTo>
                    <a:pt x="4450373" y="25399"/>
                  </a:lnTo>
                  <a:lnTo>
                    <a:pt x="4497688" y="25399"/>
                  </a:lnTo>
                  <a:lnTo>
                    <a:pt x="4595799" y="0"/>
                  </a:lnTo>
                  <a:lnTo>
                    <a:pt x="4851621" y="0"/>
                  </a:lnTo>
                  <a:lnTo>
                    <a:pt x="4902918" y="12699"/>
                  </a:lnTo>
                  <a:lnTo>
                    <a:pt x="5016115" y="38099"/>
                  </a:lnTo>
                  <a:lnTo>
                    <a:pt x="5068812" y="50799"/>
                  </a:lnTo>
                  <a:lnTo>
                    <a:pt x="5118604" y="76199"/>
                  </a:lnTo>
                  <a:lnTo>
                    <a:pt x="5165262" y="101599"/>
                  </a:lnTo>
                  <a:lnTo>
                    <a:pt x="5208558" y="126999"/>
                  </a:lnTo>
                  <a:lnTo>
                    <a:pt x="5248265" y="152399"/>
                  </a:lnTo>
                  <a:close/>
                </a:path>
                <a:path w="6088380" h="2857500">
                  <a:moveTo>
                    <a:pt x="5389435" y="330199"/>
                  </a:moveTo>
                  <a:lnTo>
                    <a:pt x="1976296" y="330199"/>
                  </a:lnTo>
                  <a:lnTo>
                    <a:pt x="2005975" y="292099"/>
                  </a:lnTo>
                  <a:lnTo>
                    <a:pt x="2039286" y="266699"/>
                  </a:lnTo>
                  <a:lnTo>
                    <a:pt x="2076016" y="241299"/>
                  </a:lnTo>
                  <a:lnTo>
                    <a:pt x="2115950" y="203199"/>
                  </a:lnTo>
                  <a:lnTo>
                    <a:pt x="2158876" y="190499"/>
                  </a:lnTo>
                  <a:lnTo>
                    <a:pt x="2204580" y="165099"/>
                  </a:lnTo>
                  <a:lnTo>
                    <a:pt x="2252847" y="139699"/>
                  </a:lnTo>
                  <a:lnTo>
                    <a:pt x="2303465" y="126999"/>
                  </a:lnTo>
                  <a:lnTo>
                    <a:pt x="2356219" y="114299"/>
                  </a:lnTo>
                  <a:lnTo>
                    <a:pt x="2525162" y="76199"/>
                  </a:lnTo>
                  <a:lnTo>
                    <a:pt x="2740202" y="76199"/>
                  </a:lnTo>
                  <a:lnTo>
                    <a:pt x="2792779" y="88899"/>
                  </a:lnTo>
                  <a:lnTo>
                    <a:pt x="2844490" y="88899"/>
                  </a:lnTo>
                  <a:lnTo>
                    <a:pt x="2944530" y="114299"/>
                  </a:lnTo>
                  <a:lnTo>
                    <a:pt x="2992467" y="126999"/>
                  </a:lnTo>
                  <a:lnTo>
                    <a:pt x="3038754" y="152399"/>
                  </a:lnTo>
                  <a:lnTo>
                    <a:pt x="3083194" y="165099"/>
                  </a:lnTo>
                  <a:lnTo>
                    <a:pt x="3125591" y="190499"/>
                  </a:lnTo>
                  <a:lnTo>
                    <a:pt x="3165749" y="215899"/>
                  </a:lnTo>
                  <a:lnTo>
                    <a:pt x="5315998" y="215899"/>
                  </a:lnTo>
                  <a:lnTo>
                    <a:pt x="5343568" y="241299"/>
                  </a:lnTo>
                  <a:lnTo>
                    <a:pt x="5366636" y="279399"/>
                  </a:lnTo>
                  <a:lnTo>
                    <a:pt x="5384974" y="317499"/>
                  </a:lnTo>
                  <a:lnTo>
                    <a:pt x="5389435" y="330199"/>
                  </a:lnTo>
                  <a:close/>
                </a:path>
                <a:path w="6088380" h="2857500">
                  <a:moveTo>
                    <a:pt x="1593098" y="253999"/>
                  </a:moveTo>
                  <a:lnTo>
                    <a:pt x="1393432" y="253999"/>
                  </a:lnTo>
                  <a:lnTo>
                    <a:pt x="1443261" y="241299"/>
                  </a:lnTo>
                  <a:lnTo>
                    <a:pt x="1543202" y="241299"/>
                  </a:lnTo>
                  <a:lnTo>
                    <a:pt x="1593098" y="253999"/>
                  </a:lnTo>
                  <a:close/>
                </a:path>
                <a:path w="6088380" h="2857500">
                  <a:moveTo>
                    <a:pt x="2043884" y="2666999"/>
                  </a:moveTo>
                  <a:lnTo>
                    <a:pt x="1491227" y="2666999"/>
                  </a:lnTo>
                  <a:lnTo>
                    <a:pt x="1327028" y="2628899"/>
                  </a:lnTo>
                  <a:lnTo>
                    <a:pt x="1274961" y="2603499"/>
                  </a:lnTo>
                  <a:lnTo>
                    <a:pt x="1175406" y="2578099"/>
                  </a:lnTo>
                  <a:lnTo>
                    <a:pt x="1128113" y="2552699"/>
                  </a:lnTo>
                  <a:lnTo>
                    <a:pt x="1082603" y="2527299"/>
                  </a:lnTo>
                  <a:lnTo>
                    <a:pt x="1038975" y="2501899"/>
                  </a:lnTo>
                  <a:lnTo>
                    <a:pt x="997325" y="2476499"/>
                  </a:lnTo>
                  <a:lnTo>
                    <a:pt x="957749" y="2451099"/>
                  </a:lnTo>
                  <a:lnTo>
                    <a:pt x="920345" y="2425699"/>
                  </a:lnTo>
                  <a:lnTo>
                    <a:pt x="885209" y="2400299"/>
                  </a:lnTo>
                  <a:lnTo>
                    <a:pt x="852437" y="2362199"/>
                  </a:lnTo>
                  <a:lnTo>
                    <a:pt x="822127" y="2336799"/>
                  </a:lnTo>
                  <a:lnTo>
                    <a:pt x="660038" y="2336799"/>
                  </a:lnTo>
                  <a:lnTo>
                    <a:pt x="607780" y="2324099"/>
                  </a:lnTo>
                  <a:lnTo>
                    <a:pt x="507531" y="2298699"/>
                  </a:lnTo>
                  <a:lnTo>
                    <a:pt x="460078" y="2285999"/>
                  </a:lnTo>
                  <a:lnTo>
                    <a:pt x="414763" y="2273299"/>
                  </a:lnTo>
                  <a:lnTo>
                    <a:pt x="371856" y="2247899"/>
                  </a:lnTo>
                  <a:lnTo>
                    <a:pt x="331623" y="2235199"/>
                  </a:lnTo>
                  <a:lnTo>
                    <a:pt x="294335" y="2209799"/>
                  </a:lnTo>
                  <a:lnTo>
                    <a:pt x="260258" y="2184399"/>
                  </a:lnTo>
                  <a:lnTo>
                    <a:pt x="229663" y="2146299"/>
                  </a:lnTo>
                  <a:lnTo>
                    <a:pt x="202816" y="2120899"/>
                  </a:lnTo>
                  <a:lnTo>
                    <a:pt x="174999" y="2082799"/>
                  </a:lnTo>
                  <a:lnTo>
                    <a:pt x="154827" y="2031999"/>
                  </a:lnTo>
                  <a:lnTo>
                    <a:pt x="142210" y="1993899"/>
                  </a:lnTo>
                  <a:lnTo>
                    <a:pt x="137058" y="1955799"/>
                  </a:lnTo>
                  <a:lnTo>
                    <a:pt x="139284" y="1904999"/>
                  </a:lnTo>
                  <a:lnTo>
                    <a:pt x="148798" y="1866899"/>
                  </a:lnTo>
                  <a:lnTo>
                    <a:pt x="165510" y="1828799"/>
                  </a:lnTo>
                  <a:lnTo>
                    <a:pt x="189331" y="1790699"/>
                  </a:lnTo>
                  <a:lnTo>
                    <a:pt x="220173" y="1752599"/>
                  </a:lnTo>
                  <a:lnTo>
                    <a:pt x="257947" y="1714499"/>
                  </a:lnTo>
                  <a:lnTo>
                    <a:pt x="302562" y="1676399"/>
                  </a:lnTo>
                  <a:lnTo>
                    <a:pt x="247870" y="1650999"/>
                  </a:lnTo>
                  <a:lnTo>
                    <a:pt x="198046" y="1625599"/>
                  </a:lnTo>
                  <a:lnTo>
                    <a:pt x="153300" y="1600199"/>
                  </a:lnTo>
                  <a:lnTo>
                    <a:pt x="113844" y="1562099"/>
                  </a:lnTo>
                  <a:lnTo>
                    <a:pt x="79889" y="1536699"/>
                  </a:lnTo>
                  <a:lnTo>
                    <a:pt x="51645" y="1498599"/>
                  </a:lnTo>
                  <a:lnTo>
                    <a:pt x="29323" y="1460499"/>
                  </a:lnTo>
                  <a:lnTo>
                    <a:pt x="13134" y="1422399"/>
                  </a:lnTo>
                  <a:lnTo>
                    <a:pt x="3290" y="1371599"/>
                  </a:lnTo>
                  <a:lnTo>
                    <a:pt x="0" y="1333499"/>
                  </a:lnTo>
                  <a:lnTo>
                    <a:pt x="3475" y="1295399"/>
                  </a:lnTo>
                  <a:lnTo>
                    <a:pt x="13927" y="1257299"/>
                  </a:lnTo>
                  <a:lnTo>
                    <a:pt x="28341" y="1219199"/>
                  </a:lnTo>
                  <a:lnTo>
                    <a:pt x="47400" y="1181099"/>
                  </a:lnTo>
                  <a:lnTo>
                    <a:pt x="70859" y="1155699"/>
                  </a:lnTo>
                  <a:lnTo>
                    <a:pt x="98472" y="1117599"/>
                  </a:lnTo>
                  <a:lnTo>
                    <a:pt x="129992" y="1092199"/>
                  </a:lnTo>
                  <a:lnTo>
                    <a:pt x="165172" y="1066799"/>
                  </a:lnTo>
                  <a:lnTo>
                    <a:pt x="203768" y="1041399"/>
                  </a:lnTo>
                  <a:lnTo>
                    <a:pt x="245534" y="1015999"/>
                  </a:lnTo>
                  <a:lnTo>
                    <a:pt x="290221" y="1003299"/>
                  </a:lnTo>
                  <a:lnTo>
                    <a:pt x="337586" y="990599"/>
                  </a:lnTo>
                  <a:lnTo>
                    <a:pt x="387382" y="965199"/>
                  </a:lnTo>
                  <a:lnTo>
                    <a:pt x="439362" y="952499"/>
                  </a:lnTo>
                  <a:lnTo>
                    <a:pt x="493280" y="952499"/>
                  </a:lnTo>
                  <a:lnTo>
                    <a:pt x="548891" y="939799"/>
                  </a:lnTo>
                  <a:lnTo>
                    <a:pt x="553987" y="939799"/>
                  </a:lnTo>
                  <a:lnTo>
                    <a:pt x="547501" y="901699"/>
                  </a:lnTo>
                  <a:lnTo>
                    <a:pt x="545291" y="850899"/>
                  </a:lnTo>
                  <a:lnTo>
                    <a:pt x="547274" y="812799"/>
                  </a:lnTo>
                  <a:lnTo>
                    <a:pt x="553366" y="774699"/>
                  </a:lnTo>
                  <a:lnTo>
                    <a:pt x="563484" y="736599"/>
                  </a:lnTo>
                  <a:lnTo>
                    <a:pt x="577545" y="698499"/>
                  </a:lnTo>
                  <a:lnTo>
                    <a:pt x="595465" y="660399"/>
                  </a:lnTo>
                  <a:lnTo>
                    <a:pt x="617160" y="622299"/>
                  </a:lnTo>
                  <a:lnTo>
                    <a:pt x="642548" y="584199"/>
                  </a:lnTo>
                  <a:lnTo>
                    <a:pt x="671545" y="546099"/>
                  </a:lnTo>
                  <a:lnTo>
                    <a:pt x="704067" y="520699"/>
                  </a:lnTo>
                  <a:lnTo>
                    <a:pt x="740031" y="482599"/>
                  </a:lnTo>
                  <a:lnTo>
                    <a:pt x="779353" y="457199"/>
                  </a:lnTo>
                  <a:lnTo>
                    <a:pt x="821951" y="419099"/>
                  </a:lnTo>
                  <a:lnTo>
                    <a:pt x="867741" y="393699"/>
                  </a:lnTo>
                  <a:lnTo>
                    <a:pt x="916639" y="368299"/>
                  </a:lnTo>
                  <a:lnTo>
                    <a:pt x="968562" y="342899"/>
                  </a:lnTo>
                  <a:lnTo>
                    <a:pt x="1012382" y="330199"/>
                  </a:lnTo>
                  <a:lnTo>
                    <a:pt x="1103208" y="304799"/>
                  </a:lnTo>
                  <a:lnTo>
                    <a:pt x="1294593" y="253999"/>
                  </a:lnTo>
                  <a:lnTo>
                    <a:pt x="1692205" y="253999"/>
                  </a:lnTo>
                  <a:lnTo>
                    <a:pt x="1884665" y="304799"/>
                  </a:lnTo>
                  <a:lnTo>
                    <a:pt x="1976296" y="330199"/>
                  </a:lnTo>
                  <a:lnTo>
                    <a:pt x="5389435" y="330199"/>
                  </a:lnTo>
                  <a:lnTo>
                    <a:pt x="5398355" y="355599"/>
                  </a:lnTo>
                  <a:lnTo>
                    <a:pt x="5508945" y="380999"/>
                  </a:lnTo>
                  <a:lnTo>
                    <a:pt x="5561128" y="393699"/>
                  </a:lnTo>
                  <a:lnTo>
                    <a:pt x="5610964" y="419099"/>
                  </a:lnTo>
                  <a:lnTo>
                    <a:pt x="5658252" y="431799"/>
                  </a:lnTo>
                  <a:lnTo>
                    <a:pt x="5702786" y="457199"/>
                  </a:lnTo>
                  <a:lnTo>
                    <a:pt x="5744364" y="482599"/>
                  </a:lnTo>
                  <a:lnTo>
                    <a:pt x="5782783" y="507999"/>
                  </a:lnTo>
                  <a:lnTo>
                    <a:pt x="5817839" y="546099"/>
                  </a:lnTo>
                  <a:lnTo>
                    <a:pt x="5849329" y="571499"/>
                  </a:lnTo>
                  <a:lnTo>
                    <a:pt x="5877049" y="609599"/>
                  </a:lnTo>
                  <a:lnTo>
                    <a:pt x="5905230" y="647699"/>
                  </a:lnTo>
                  <a:lnTo>
                    <a:pt x="5926779" y="698499"/>
                  </a:lnTo>
                  <a:lnTo>
                    <a:pt x="5941685" y="736599"/>
                  </a:lnTo>
                  <a:lnTo>
                    <a:pt x="5949937" y="787399"/>
                  </a:lnTo>
                  <a:lnTo>
                    <a:pt x="5951524" y="825499"/>
                  </a:lnTo>
                  <a:lnTo>
                    <a:pt x="5946436" y="876299"/>
                  </a:lnTo>
                  <a:lnTo>
                    <a:pt x="5934661" y="914399"/>
                  </a:lnTo>
                  <a:lnTo>
                    <a:pt x="5916190" y="965199"/>
                  </a:lnTo>
                  <a:lnTo>
                    <a:pt x="5891010" y="1003299"/>
                  </a:lnTo>
                  <a:lnTo>
                    <a:pt x="5930180" y="1041399"/>
                  </a:lnTo>
                  <a:lnTo>
                    <a:pt x="5965102" y="1079499"/>
                  </a:lnTo>
                  <a:lnTo>
                    <a:pt x="5995743" y="1117599"/>
                  </a:lnTo>
                  <a:lnTo>
                    <a:pt x="6022071" y="1155699"/>
                  </a:lnTo>
                  <a:lnTo>
                    <a:pt x="6044053" y="1193799"/>
                  </a:lnTo>
                  <a:lnTo>
                    <a:pt x="6061659" y="1231899"/>
                  </a:lnTo>
                  <a:lnTo>
                    <a:pt x="6074856" y="1282699"/>
                  </a:lnTo>
                  <a:lnTo>
                    <a:pt x="6083611" y="1320799"/>
                  </a:lnTo>
                  <a:lnTo>
                    <a:pt x="6087894" y="1358899"/>
                  </a:lnTo>
                  <a:lnTo>
                    <a:pt x="6087671" y="1396999"/>
                  </a:lnTo>
                  <a:lnTo>
                    <a:pt x="6082911" y="1447799"/>
                  </a:lnTo>
                  <a:lnTo>
                    <a:pt x="6073582" y="1485899"/>
                  </a:lnTo>
                  <a:lnTo>
                    <a:pt x="6041087" y="1574799"/>
                  </a:lnTo>
                  <a:lnTo>
                    <a:pt x="6017858" y="1612899"/>
                  </a:lnTo>
                  <a:lnTo>
                    <a:pt x="5995113" y="1638299"/>
                  </a:lnTo>
                  <a:lnTo>
                    <a:pt x="5969570" y="1676399"/>
                  </a:lnTo>
                  <a:lnTo>
                    <a:pt x="5941340" y="1701799"/>
                  </a:lnTo>
                  <a:lnTo>
                    <a:pt x="5910532" y="1739899"/>
                  </a:lnTo>
                  <a:lnTo>
                    <a:pt x="5877254" y="1765299"/>
                  </a:lnTo>
                  <a:lnTo>
                    <a:pt x="5841617" y="1790699"/>
                  </a:lnTo>
                  <a:lnTo>
                    <a:pt x="5803730" y="1816099"/>
                  </a:lnTo>
                  <a:lnTo>
                    <a:pt x="5763702" y="1841499"/>
                  </a:lnTo>
                  <a:lnTo>
                    <a:pt x="5721642" y="1866899"/>
                  </a:lnTo>
                  <a:lnTo>
                    <a:pt x="5677660" y="1879599"/>
                  </a:lnTo>
                  <a:lnTo>
                    <a:pt x="5631865" y="1904999"/>
                  </a:lnTo>
                  <a:lnTo>
                    <a:pt x="5535275" y="1930399"/>
                  </a:lnTo>
                  <a:lnTo>
                    <a:pt x="5379526" y="1968499"/>
                  </a:lnTo>
                  <a:lnTo>
                    <a:pt x="5325150" y="1981199"/>
                  </a:lnTo>
                  <a:lnTo>
                    <a:pt x="5269727" y="1981199"/>
                  </a:lnTo>
                  <a:lnTo>
                    <a:pt x="5266808" y="2019299"/>
                  </a:lnTo>
                  <a:lnTo>
                    <a:pt x="5259154" y="2070099"/>
                  </a:lnTo>
                  <a:lnTo>
                    <a:pt x="5246902" y="2108199"/>
                  </a:lnTo>
                  <a:lnTo>
                    <a:pt x="5230187" y="2146299"/>
                  </a:lnTo>
                  <a:lnTo>
                    <a:pt x="5209147" y="2171699"/>
                  </a:lnTo>
                  <a:lnTo>
                    <a:pt x="5183916" y="2209799"/>
                  </a:lnTo>
                  <a:lnTo>
                    <a:pt x="5154631" y="2247899"/>
                  </a:lnTo>
                  <a:lnTo>
                    <a:pt x="5121429" y="2285999"/>
                  </a:lnTo>
                  <a:lnTo>
                    <a:pt x="5084445" y="2311399"/>
                  </a:lnTo>
                  <a:lnTo>
                    <a:pt x="5043814" y="2336799"/>
                  </a:lnTo>
                  <a:lnTo>
                    <a:pt x="4999675" y="2362199"/>
                  </a:lnTo>
                  <a:lnTo>
                    <a:pt x="4952161" y="2387599"/>
                  </a:lnTo>
                  <a:lnTo>
                    <a:pt x="4901410" y="2412999"/>
                  </a:lnTo>
                  <a:lnTo>
                    <a:pt x="4874484" y="2425699"/>
                  </a:lnTo>
                  <a:lnTo>
                    <a:pt x="4024339" y="2425699"/>
                  </a:lnTo>
                  <a:lnTo>
                    <a:pt x="4005936" y="2463799"/>
                  </a:lnTo>
                  <a:lnTo>
                    <a:pt x="3984435" y="2489199"/>
                  </a:lnTo>
                  <a:lnTo>
                    <a:pt x="3959947" y="2527299"/>
                  </a:lnTo>
                  <a:lnTo>
                    <a:pt x="3932588" y="2552699"/>
                  </a:lnTo>
                  <a:lnTo>
                    <a:pt x="3902470" y="2590799"/>
                  </a:lnTo>
                  <a:lnTo>
                    <a:pt x="2324697" y="2590799"/>
                  </a:lnTo>
                  <a:lnTo>
                    <a:pt x="2140541" y="2641599"/>
                  </a:lnTo>
                  <a:lnTo>
                    <a:pt x="2043884" y="2666999"/>
                  </a:lnTo>
                  <a:close/>
                </a:path>
                <a:path w="6088380" h="2857500">
                  <a:moveTo>
                    <a:pt x="4657396" y="2489199"/>
                  </a:moveTo>
                  <a:lnTo>
                    <a:pt x="4258686" y="2489199"/>
                  </a:lnTo>
                  <a:lnTo>
                    <a:pt x="4162094" y="2463799"/>
                  </a:lnTo>
                  <a:lnTo>
                    <a:pt x="4024339" y="2425699"/>
                  </a:lnTo>
                  <a:lnTo>
                    <a:pt x="4874484" y="2425699"/>
                  </a:lnTo>
                  <a:lnTo>
                    <a:pt x="4847558" y="2438399"/>
                  </a:lnTo>
                  <a:lnTo>
                    <a:pt x="4657396" y="2489199"/>
                  </a:lnTo>
                  <a:close/>
                </a:path>
                <a:path w="6088380" h="2857500">
                  <a:moveTo>
                    <a:pt x="4558238" y="2501899"/>
                  </a:moveTo>
                  <a:lnTo>
                    <a:pt x="4357697" y="2501899"/>
                  </a:lnTo>
                  <a:lnTo>
                    <a:pt x="4307963" y="2489199"/>
                  </a:lnTo>
                  <a:lnTo>
                    <a:pt x="4608033" y="2489199"/>
                  </a:lnTo>
                  <a:lnTo>
                    <a:pt x="4558238" y="2501899"/>
                  </a:lnTo>
                  <a:close/>
                </a:path>
                <a:path w="6088380" h="2857500">
                  <a:moveTo>
                    <a:pt x="3311409" y="2844799"/>
                  </a:moveTo>
                  <a:lnTo>
                    <a:pt x="2932001" y="2844799"/>
                  </a:lnTo>
                  <a:lnTo>
                    <a:pt x="2880095" y="2832099"/>
                  </a:lnTo>
                  <a:lnTo>
                    <a:pt x="2829031" y="2832099"/>
                  </a:lnTo>
                  <a:lnTo>
                    <a:pt x="2682069" y="2793999"/>
                  </a:lnTo>
                  <a:lnTo>
                    <a:pt x="2635549" y="2768599"/>
                  </a:lnTo>
                  <a:lnTo>
                    <a:pt x="2590459" y="2755899"/>
                  </a:lnTo>
                  <a:lnTo>
                    <a:pt x="2546914" y="2730499"/>
                  </a:lnTo>
                  <a:lnTo>
                    <a:pt x="2505034" y="2717799"/>
                  </a:lnTo>
                  <a:lnTo>
                    <a:pt x="2464935" y="2692399"/>
                  </a:lnTo>
                  <a:lnTo>
                    <a:pt x="2426734" y="2666999"/>
                  </a:lnTo>
                  <a:lnTo>
                    <a:pt x="2390549" y="2641599"/>
                  </a:lnTo>
                  <a:lnTo>
                    <a:pt x="2356498" y="2616199"/>
                  </a:lnTo>
                  <a:lnTo>
                    <a:pt x="2324697" y="2590799"/>
                  </a:lnTo>
                  <a:lnTo>
                    <a:pt x="3902470" y="2590799"/>
                  </a:lnTo>
                  <a:lnTo>
                    <a:pt x="3869705" y="2616199"/>
                  </a:lnTo>
                  <a:lnTo>
                    <a:pt x="3834409" y="2641599"/>
                  </a:lnTo>
                  <a:lnTo>
                    <a:pt x="3796693" y="2666999"/>
                  </a:lnTo>
                  <a:lnTo>
                    <a:pt x="3756672" y="2692399"/>
                  </a:lnTo>
                  <a:lnTo>
                    <a:pt x="3714458" y="2717799"/>
                  </a:lnTo>
                  <a:lnTo>
                    <a:pt x="3670164" y="2743199"/>
                  </a:lnTo>
                  <a:lnTo>
                    <a:pt x="3623905" y="2755899"/>
                  </a:lnTo>
                  <a:lnTo>
                    <a:pt x="3575793" y="2781299"/>
                  </a:lnTo>
                  <a:lnTo>
                    <a:pt x="3474465" y="2806699"/>
                  </a:lnTo>
                  <a:lnTo>
                    <a:pt x="3311409" y="2844799"/>
                  </a:lnTo>
                  <a:close/>
                </a:path>
                <a:path w="6088380" h="2857500">
                  <a:moveTo>
                    <a:pt x="1945057" y="2679699"/>
                  </a:moveTo>
                  <a:lnTo>
                    <a:pt x="1591628" y="2679699"/>
                  </a:lnTo>
                  <a:lnTo>
                    <a:pt x="1541285" y="2666999"/>
                  </a:lnTo>
                  <a:lnTo>
                    <a:pt x="1994700" y="2666999"/>
                  </a:lnTo>
                  <a:lnTo>
                    <a:pt x="1945057" y="2679699"/>
                  </a:lnTo>
                  <a:close/>
                </a:path>
                <a:path w="6088380" h="2857500">
                  <a:moveTo>
                    <a:pt x="3200063" y="2857499"/>
                  </a:moveTo>
                  <a:lnTo>
                    <a:pt x="3037872" y="2857499"/>
                  </a:lnTo>
                  <a:lnTo>
                    <a:pt x="2984632" y="2844799"/>
                  </a:lnTo>
                  <a:lnTo>
                    <a:pt x="3254561" y="2844799"/>
                  </a:lnTo>
                  <a:lnTo>
                    <a:pt x="3200063" y="2857499"/>
                  </a:lnTo>
                  <a:close/>
                </a:path>
              </a:pathLst>
            </a:custGeom>
            <a:solidFill>
              <a:srgbClr val="C82506"/>
            </a:solidFill>
          </p:spPr>
          <p:txBody>
            <a:bodyPr wrap="square" lIns="0" tIns="0" rIns="0" bIns="0" rtlCol="0"/>
            <a:lstStyle/>
            <a:p>
              <a:endParaRPr/>
            </a:p>
          </p:txBody>
        </p:sp>
        <p:pic>
          <p:nvPicPr>
            <p:cNvPr id="14" name="object 14"/>
            <p:cNvPicPr/>
            <p:nvPr/>
          </p:nvPicPr>
          <p:blipFill>
            <a:blip r:embed="rId5" cstate="print"/>
            <a:stretch>
              <a:fillRect/>
            </a:stretch>
          </p:blipFill>
          <p:spPr>
            <a:xfrm>
              <a:off x="8318557" y="6470200"/>
              <a:ext cx="159399" cy="159399"/>
            </a:xfrm>
            <a:prstGeom prst="rect">
              <a:avLst/>
            </a:prstGeom>
          </p:spPr>
        </p:pic>
        <p:sp>
          <p:nvSpPr>
            <p:cNvPr id="15" name="object 15"/>
            <p:cNvSpPr/>
            <p:nvPr/>
          </p:nvSpPr>
          <p:spPr>
            <a:xfrm>
              <a:off x="8310207" y="5979274"/>
              <a:ext cx="562610" cy="629920"/>
            </a:xfrm>
            <a:custGeom>
              <a:avLst/>
              <a:gdLst/>
              <a:ahLst/>
              <a:cxnLst/>
              <a:rect l="l" t="t" r="r" b="b"/>
              <a:pathLst>
                <a:path w="562609" h="629920">
                  <a:moveTo>
                    <a:pt x="562000" y="239102"/>
                  </a:moveTo>
                  <a:lnTo>
                    <a:pt x="557136" y="190906"/>
                  </a:lnTo>
                  <a:lnTo>
                    <a:pt x="543204" y="146024"/>
                  </a:lnTo>
                  <a:lnTo>
                    <a:pt x="521157" y="105410"/>
                  </a:lnTo>
                  <a:lnTo>
                    <a:pt x="491959" y="70027"/>
                  </a:lnTo>
                  <a:lnTo>
                    <a:pt x="456577" y="40830"/>
                  </a:lnTo>
                  <a:lnTo>
                    <a:pt x="415963" y="18783"/>
                  </a:lnTo>
                  <a:lnTo>
                    <a:pt x="371081" y="4851"/>
                  </a:lnTo>
                  <a:lnTo>
                    <a:pt x="322897" y="0"/>
                  </a:lnTo>
                  <a:lnTo>
                    <a:pt x="274713" y="4851"/>
                  </a:lnTo>
                  <a:lnTo>
                    <a:pt x="229831" y="18783"/>
                  </a:lnTo>
                  <a:lnTo>
                    <a:pt x="189217" y="40830"/>
                  </a:lnTo>
                  <a:lnTo>
                    <a:pt x="153822" y="70027"/>
                  </a:lnTo>
                  <a:lnTo>
                    <a:pt x="124625" y="105410"/>
                  </a:lnTo>
                  <a:lnTo>
                    <a:pt x="102590" y="146024"/>
                  </a:lnTo>
                  <a:lnTo>
                    <a:pt x="88658" y="190906"/>
                  </a:lnTo>
                  <a:lnTo>
                    <a:pt x="83794" y="239102"/>
                  </a:lnTo>
                  <a:lnTo>
                    <a:pt x="88658" y="287286"/>
                  </a:lnTo>
                  <a:lnTo>
                    <a:pt x="99847" y="323367"/>
                  </a:lnTo>
                  <a:lnTo>
                    <a:pt x="65265" y="341249"/>
                  </a:lnTo>
                  <a:lnTo>
                    <a:pt x="30759" y="375754"/>
                  </a:lnTo>
                  <a:lnTo>
                    <a:pt x="8128" y="419519"/>
                  </a:lnTo>
                  <a:lnTo>
                    <a:pt x="0" y="469900"/>
                  </a:lnTo>
                  <a:lnTo>
                    <a:pt x="8128" y="520280"/>
                  </a:lnTo>
                  <a:lnTo>
                    <a:pt x="30759" y="564045"/>
                  </a:lnTo>
                  <a:lnTo>
                    <a:pt x="65265" y="598551"/>
                  </a:lnTo>
                  <a:lnTo>
                    <a:pt x="109016" y="621169"/>
                  </a:lnTo>
                  <a:lnTo>
                    <a:pt x="159397" y="629297"/>
                  </a:lnTo>
                  <a:lnTo>
                    <a:pt x="209778" y="621169"/>
                  </a:lnTo>
                  <a:lnTo>
                    <a:pt x="253542" y="598551"/>
                  </a:lnTo>
                  <a:lnTo>
                    <a:pt x="288048" y="564045"/>
                  </a:lnTo>
                  <a:lnTo>
                    <a:pt x="310680" y="520280"/>
                  </a:lnTo>
                  <a:lnTo>
                    <a:pt x="317538" y="477659"/>
                  </a:lnTo>
                  <a:lnTo>
                    <a:pt x="322897" y="478193"/>
                  </a:lnTo>
                  <a:lnTo>
                    <a:pt x="371081" y="473341"/>
                  </a:lnTo>
                  <a:lnTo>
                    <a:pt x="415963" y="459409"/>
                  </a:lnTo>
                  <a:lnTo>
                    <a:pt x="456577" y="437362"/>
                  </a:lnTo>
                  <a:lnTo>
                    <a:pt x="491959" y="408165"/>
                  </a:lnTo>
                  <a:lnTo>
                    <a:pt x="521157" y="372783"/>
                  </a:lnTo>
                  <a:lnTo>
                    <a:pt x="543204" y="332168"/>
                  </a:lnTo>
                  <a:lnTo>
                    <a:pt x="557136" y="287286"/>
                  </a:lnTo>
                  <a:lnTo>
                    <a:pt x="562000" y="239102"/>
                  </a:lnTo>
                  <a:close/>
                </a:path>
              </a:pathLst>
            </a:custGeom>
            <a:solidFill>
              <a:srgbClr val="C82506"/>
            </a:solidFill>
          </p:spPr>
          <p:txBody>
            <a:bodyPr wrap="square" lIns="0" tIns="0" rIns="0" bIns="0" rtlCol="0"/>
            <a:lstStyle/>
            <a:p>
              <a:endParaRPr/>
            </a:p>
          </p:txBody>
        </p:sp>
        <p:sp>
          <p:nvSpPr>
            <p:cNvPr id="16" name="object 16"/>
            <p:cNvSpPr/>
            <p:nvPr/>
          </p:nvSpPr>
          <p:spPr>
            <a:xfrm>
              <a:off x="6614740" y="3331380"/>
              <a:ext cx="6088380" cy="2862580"/>
            </a:xfrm>
            <a:custGeom>
              <a:avLst/>
              <a:gdLst/>
              <a:ahLst/>
              <a:cxnLst/>
              <a:rect l="l" t="t" r="r" b="b"/>
              <a:pathLst>
                <a:path w="6088380" h="2862579">
                  <a:moveTo>
                    <a:pt x="553987" y="942406"/>
                  </a:moveTo>
                  <a:lnTo>
                    <a:pt x="547501" y="901722"/>
                  </a:lnTo>
                  <a:lnTo>
                    <a:pt x="545291" y="861204"/>
                  </a:lnTo>
                  <a:lnTo>
                    <a:pt x="547274" y="820972"/>
                  </a:lnTo>
                  <a:lnTo>
                    <a:pt x="553366" y="781142"/>
                  </a:lnTo>
                  <a:lnTo>
                    <a:pt x="563484" y="741835"/>
                  </a:lnTo>
                  <a:lnTo>
                    <a:pt x="577545" y="703168"/>
                  </a:lnTo>
                  <a:lnTo>
                    <a:pt x="595465" y="665259"/>
                  </a:lnTo>
                  <a:lnTo>
                    <a:pt x="617160" y="628227"/>
                  </a:lnTo>
                  <a:lnTo>
                    <a:pt x="642548" y="592191"/>
                  </a:lnTo>
                  <a:lnTo>
                    <a:pt x="671545" y="557268"/>
                  </a:lnTo>
                  <a:lnTo>
                    <a:pt x="704067" y="523578"/>
                  </a:lnTo>
                  <a:lnTo>
                    <a:pt x="740031" y="491238"/>
                  </a:lnTo>
                  <a:lnTo>
                    <a:pt x="779354" y="460367"/>
                  </a:lnTo>
                  <a:lnTo>
                    <a:pt x="821951" y="431084"/>
                  </a:lnTo>
                  <a:lnTo>
                    <a:pt x="867741" y="403506"/>
                  </a:lnTo>
                  <a:lnTo>
                    <a:pt x="916639" y="377752"/>
                  </a:lnTo>
                  <a:lnTo>
                    <a:pt x="968562" y="353941"/>
                  </a:lnTo>
                  <a:lnTo>
                    <a:pt x="1012382" y="336314"/>
                  </a:lnTo>
                  <a:lnTo>
                    <a:pt x="1057299" y="320347"/>
                  </a:lnTo>
                  <a:lnTo>
                    <a:pt x="1103208" y="306043"/>
                  </a:lnTo>
                  <a:lnTo>
                    <a:pt x="1149999" y="293404"/>
                  </a:lnTo>
                  <a:lnTo>
                    <a:pt x="1197565" y="282432"/>
                  </a:lnTo>
                  <a:lnTo>
                    <a:pt x="1245799" y="273129"/>
                  </a:lnTo>
                  <a:lnTo>
                    <a:pt x="1294593" y="265497"/>
                  </a:lnTo>
                  <a:lnTo>
                    <a:pt x="1343840" y="259538"/>
                  </a:lnTo>
                  <a:lnTo>
                    <a:pt x="1393432" y="255253"/>
                  </a:lnTo>
                  <a:lnTo>
                    <a:pt x="1443261" y="252646"/>
                  </a:lnTo>
                  <a:lnTo>
                    <a:pt x="1493220" y="251717"/>
                  </a:lnTo>
                  <a:lnTo>
                    <a:pt x="1543202" y="252469"/>
                  </a:lnTo>
                  <a:lnTo>
                    <a:pt x="1593098" y="254905"/>
                  </a:lnTo>
                  <a:lnTo>
                    <a:pt x="1642802" y="259025"/>
                  </a:lnTo>
                  <a:lnTo>
                    <a:pt x="1692205" y="264831"/>
                  </a:lnTo>
                  <a:lnTo>
                    <a:pt x="1741201" y="272327"/>
                  </a:lnTo>
                  <a:lnTo>
                    <a:pt x="1789681" y="281514"/>
                  </a:lnTo>
                  <a:lnTo>
                    <a:pt x="1837538" y="292393"/>
                  </a:lnTo>
                  <a:lnTo>
                    <a:pt x="1884665" y="304968"/>
                  </a:lnTo>
                  <a:lnTo>
                    <a:pt x="1930953" y="319239"/>
                  </a:lnTo>
                  <a:lnTo>
                    <a:pt x="1976296" y="335209"/>
                  </a:lnTo>
                  <a:lnTo>
                    <a:pt x="2005975" y="302540"/>
                  </a:lnTo>
                  <a:lnTo>
                    <a:pt x="2039286" y="271700"/>
                  </a:lnTo>
                  <a:lnTo>
                    <a:pt x="2076016" y="242785"/>
                  </a:lnTo>
                  <a:lnTo>
                    <a:pt x="2115950" y="215893"/>
                  </a:lnTo>
                  <a:lnTo>
                    <a:pt x="2158876" y="191122"/>
                  </a:lnTo>
                  <a:lnTo>
                    <a:pt x="2204580" y="168568"/>
                  </a:lnTo>
                  <a:lnTo>
                    <a:pt x="2252847" y="148329"/>
                  </a:lnTo>
                  <a:lnTo>
                    <a:pt x="2303465" y="130502"/>
                  </a:lnTo>
                  <a:lnTo>
                    <a:pt x="2356219" y="115185"/>
                  </a:lnTo>
                  <a:lnTo>
                    <a:pt x="2410895" y="102475"/>
                  </a:lnTo>
                  <a:lnTo>
                    <a:pt x="2467281" y="92469"/>
                  </a:lnTo>
                  <a:lnTo>
                    <a:pt x="2525162" y="85265"/>
                  </a:lnTo>
                  <a:lnTo>
                    <a:pt x="2579239" y="81214"/>
                  </a:lnTo>
                  <a:lnTo>
                    <a:pt x="2633236" y="79689"/>
                  </a:lnTo>
                  <a:lnTo>
                    <a:pt x="2686956" y="80648"/>
                  </a:lnTo>
                  <a:lnTo>
                    <a:pt x="2740202" y="84053"/>
                  </a:lnTo>
                  <a:lnTo>
                    <a:pt x="2792779" y="89860"/>
                  </a:lnTo>
                  <a:lnTo>
                    <a:pt x="2844490" y="98031"/>
                  </a:lnTo>
                  <a:lnTo>
                    <a:pt x="2895139" y="108525"/>
                  </a:lnTo>
                  <a:lnTo>
                    <a:pt x="2944530" y="121300"/>
                  </a:lnTo>
                  <a:lnTo>
                    <a:pt x="2992467" y="136316"/>
                  </a:lnTo>
                  <a:lnTo>
                    <a:pt x="3038754" y="153533"/>
                  </a:lnTo>
                  <a:lnTo>
                    <a:pt x="3083194" y="172910"/>
                  </a:lnTo>
                  <a:lnTo>
                    <a:pt x="3125591" y="194406"/>
                  </a:lnTo>
                  <a:lnTo>
                    <a:pt x="3165749" y="217981"/>
                  </a:lnTo>
                  <a:lnTo>
                    <a:pt x="3193790" y="185808"/>
                  </a:lnTo>
                  <a:lnTo>
                    <a:pt x="3226057" y="155747"/>
                  </a:lnTo>
                  <a:lnTo>
                    <a:pt x="3262255" y="127926"/>
                  </a:lnTo>
                  <a:lnTo>
                    <a:pt x="3302085" y="102478"/>
                  </a:lnTo>
                  <a:lnTo>
                    <a:pt x="3345250" y="79532"/>
                  </a:lnTo>
                  <a:lnTo>
                    <a:pt x="3391452" y="59220"/>
                  </a:lnTo>
                  <a:lnTo>
                    <a:pt x="3440394" y="41673"/>
                  </a:lnTo>
                  <a:lnTo>
                    <a:pt x="3491779" y="27020"/>
                  </a:lnTo>
                  <a:lnTo>
                    <a:pt x="3545309" y="15394"/>
                  </a:lnTo>
                  <a:lnTo>
                    <a:pt x="3600687" y="6924"/>
                  </a:lnTo>
                  <a:lnTo>
                    <a:pt x="3657615" y="1741"/>
                  </a:lnTo>
                  <a:lnTo>
                    <a:pt x="3710279" y="0"/>
                  </a:lnTo>
                  <a:lnTo>
                    <a:pt x="3762496" y="1134"/>
                  </a:lnTo>
                  <a:lnTo>
                    <a:pt x="3814012" y="5074"/>
                  </a:lnTo>
                  <a:lnTo>
                    <a:pt x="3864570" y="11747"/>
                  </a:lnTo>
                  <a:lnTo>
                    <a:pt x="3913918" y="21083"/>
                  </a:lnTo>
                  <a:lnTo>
                    <a:pt x="3961800" y="33009"/>
                  </a:lnTo>
                  <a:lnTo>
                    <a:pt x="4007962" y="47455"/>
                  </a:lnTo>
                  <a:lnTo>
                    <a:pt x="4052149" y="64349"/>
                  </a:lnTo>
                  <a:lnTo>
                    <a:pt x="4094107" y="83620"/>
                  </a:lnTo>
                  <a:lnTo>
                    <a:pt x="4133581" y="105197"/>
                  </a:lnTo>
                  <a:lnTo>
                    <a:pt x="4170317" y="129007"/>
                  </a:lnTo>
                  <a:lnTo>
                    <a:pt x="4204060" y="154980"/>
                  </a:lnTo>
                  <a:lnTo>
                    <a:pt x="4239592" y="130189"/>
                  </a:lnTo>
                  <a:lnTo>
                    <a:pt x="4277612" y="107431"/>
                  </a:lnTo>
                  <a:lnTo>
                    <a:pt x="4317909" y="86748"/>
                  </a:lnTo>
                  <a:lnTo>
                    <a:pt x="4360275" y="68181"/>
                  </a:lnTo>
                  <a:lnTo>
                    <a:pt x="4404499" y="51773"/>
                  </a:lnTo>
                  <a:lnTo>
                    <a:pt x="4450373" y="37564"/>
                  </a:lnTo>
                  <a:lnTo>
                    <a:pt x="4497688" y="25597"/>
                  </a:lnTo>
                  <a:lnTo>
                    <a:pt x="4546233" y="15914"/>
                  </a:lnTo>
                  <a:lnTo>
                    <a:pt x="4595799" y="8555"/>
                  </a:lnTo>
                  <a:lnTo>
                    <a:pt x="4646177" y="3564"/>
                  </a:lnTo>
                  <a:lnTo>
                    <a:pt x="4697158" y="982"/>
                  </a:lnTo>
                  <a:lnTo>
                    <a:pt x="4748532" y="850"/>
                  </a:lnTo>
                  <a:lnTo>
                    <a:pt x="4800089" y="3211"/>
                  </a:lnTo>
                  <a:lnTo>
                    <a:pt x="4851621" y="8106"/>
                  </a:lnTo>
                  <a:lnTo>
                    <a:pt x="4902918" y="15576"/>
                  </a:lnTo>
                  <a:lnTo>
                    <a:pt x="4960741" y="27275"/>
                  </a:lnTo>
                  <a:lnTo>
                    <a:pt x="5016115" y="42020"/>
                  </a:lnTo>
                  <a:lnTo>
                    <a:pt x="5068812" y="59654"/>
                  </a:lnTo>
                  <a:lnTo>
                    <a:pt x="5118604" y="80017"/>
                  </a:lnTo>
                  <a:lnTo>
                    <a:pt x="5165262" y="102952"/>
                  </a:lnTo>
                  <a:lnTo>
                    <a:pt x="5208558" y="128299"/>
                  </a:lnTo>
                  <a:lnTo>
                    <a:pt x="5248265" y="155901"/>
                  </a:lnTo>
                  <a:lnTo>
                    <a:pt x="5284154" y="185598"/>
                  </a:lnTo>
                  <a:lnTo>
                    <a:pt x="5315998" y="217233"/>
                  </a:lnTo>
                  <a:lnTo>
                    <a:pt x="5343568" y="250646"/>
                  </a:lnTo>
                  <a:lnTo>
                    <a:pt x="5366636" y="285679"/>
                  </a:lnTo>
                  <a:lnTo>
                    <a:pt x="5384974" y="322174"/>
                  </a:lnTo>
                  <a:lnTo>
                    <a:pt x="5398355" y="359972"/>
                  </a:lnTo>
                  <a:lnTo>
                    <a:pt x="5454620" y="371344"/>
                  </a:lnTo>
                  <a:lnTo>
                    <a:pt x="5508945" y="385408"/>
                  </a:lnTo>
                  <a:lnTo>
                    <a:pt x="5561128" y="402056"/>
                  </a:lnTo>
                  <a:lnTo>
                    <a:pt x="5610964" y="421179"/>
                  </a:lnTo>
                  <a:lnTo>
                    <a:pt x="5658252" y="442670"/>
                  </a:lnTo>
                  <a:lnTo>
                    <a:pt x="5702786" y="466419"/>
                  </a:lnTo>
                  <a:lnTo>
                    <a:pt x="5744364" y="492319"/>
                  </a:lnTo>
                  <a:lnTo>
                    <a:pt x="5782783" y="520260"/>
                  </a:lnTo>
                  <a:lnTo>
                    <a:pt x="5817839" y="550134"/>
                  </a:lnTo>
                  <a:lnTo>
                    <a:pt x="5849329" y="581833"/>
                  </a:lnTo>
                  <a:lnTo>
                    <a:pt x="5877049" y="615249"/>
                  </a:lnTo>
                  <a:lnTo>
                    <a:pt x="5905230" y="657788"/>
                  </a:lnTo>
                  <a:lnTo>
                    <a:pt x="5926779" y="701508"/>
                  </a:lnTo>
                  <a:lnTo>
                    <a:pt x="5941685" y="746097"/>
                  </a:lnTo>
                  <a:lnTo>
                    <a:pt x="5949937" y="791248"/>
                  </a:lnTo>
                  <a:lnTo>
                    <a:pt x="5951524" y="836649"/>
                  </a:lnTo>
                  <a:lnTo>
                    <a:pt x="5946436" y="881991"/>
                  </a:lnTo>
                  <a:lnTo>
                    <a:pt x="5934661" y="926965"/>
                  </a:lnTo>
                  <a:lnTo>
                    <a:pt x="5916190" y="971261"/>
                  </a:lnTo>
                  <a:lnTo>
                    <a:pt x="5891010" y="1014568"/>
                  </a:lnTo>
                  <a:lnTo>
                    <a:pt x="5930180" y="1049724"/>
                  </a:lnTo>
                  <a:lnTo>
                    <a:pt x="5965102" y="1086255"/>
                  </a:lnTo>
                  <a:lnTo>
                    <a:pt x="5995743" y="1124006"/>
                  </a:lnTo>
                  <a:lnTo>
                    <a:pt x="6022071" y="1162827"/>
                  </a:lnTo>
                  <a:lnTo>
                    <a:pt x="6044053" y="1202566"/>
                  </a:lnTo>
                  <a:lnTo>
                    <a:pt x="6061659" y="1243070"/>
                  </a:lnTo>
                  <a:lnTo>
                    <a:pt x="6074856" y="1284187"/>
                  </a:lnTo>
                  <a:lnTo>
                    <a:pt x="6083611" y="1325764"/>
                  </a:lnTo>
                  <a:lnTo>
                    <a:pt x="6087894" y="1367651"/>
                  </a:lnTo>
                  <a:lnTo>
                    <a:pt x="6087671" y="1409694"/>
                  </a:lnTo>
                  <a:lnTo>
                    <a:pt x="6082911" y="1451742"/>
                  </a:lnTo>
                  <a:lnTo>
                    <a:pt x="6073582" y="1493642"/>
                  </a:lnTo>
                  <a:lnTo>
                    <a:pt x="6059651" y="1535243"/>
                  </a:lnTo>
                  <a:lnTo>
                    <a:pt x="6041087" y="1576391"/>
                  </a:lnTo>
                  <a:lnTo>
                    <a:pt x="6017858" y="1616936"/>
                  </a:lnTo>
                  <a:lnTo>
                    <a:pt x="5995113" y="1649878"/>
                  </a:lnTo>
                  <a:lnTo>
                    <a:pt x="5969570" y="1681680"/>
                  </a:lnTo>
                  <a:lnTo>
                    <a:pt x="5941340" y="1712290"/>
                  </a:lnTo>
                  <a:lnTo>
                    <a:pt x="5910532" y="1741651"/>
                  </a:lnTo>
                  <a:lnTo>
                    <a:pt x="5877254" y="1769709"/>
                  </a:lnTo>
                  <a:lnTo>
                    <a:pt x="5841617" y="1796410"/>
                  </a:lnTo>
                  <a:lnTo>
                    <a:pt x="5803730" y="1821698"/>
                  </a:lnTo>
                  <a:lnTo>
                    <a:pt x="5763702" y="1845519"/>
                  </a:lnTo>
                  <a:lnTo>
                    <a:pt x="5721642" y="1867819"/>
                  </a:lnTo>
                  <a:lnTo>
                    <a:pt x="5677660" y="1888542"/>
                  </a:lnTo>
                  <a:lnTo>
                    <a:pt x="5631865" y="1907635"/>
                  </a:lnTo>
                  <a:lnTo>
                    <a:pt x="5584367" y="1925041"/>
                  </a:lnTo>
                  <a:lnTo>
                    <a:pt x="5535275" y="1940708"/>
                  </a:lnTo>
                  <a:lnTo>
                    <a:pt x="5484697" y="1954579"/>
                  </a:lnTo>
                  <a:lnTo>
                    <a:pt x="5432745" y="1966601"/>
                  </a:lnTo>
                  <a:lnTo>
                    <a:pt x="5379526" y="1976718"/>
                  </a:lnTo>
                  <a:lnTo>
                    <a:pt x="5325150" y="1984876"/>
                  </a:lnTo>
                  <a:lnTo>
                    <a:pt x="5269727" y="1991020"/>
                  </a:lnTo>
                  <a:lnTo>
                    <a:pt x="5266808" y="2031175"/>
                  </a:lnTo>
                  <a:lnTo>
                    <a:pt x="5259154" y="2070709"/>
                  </a:lnTo>
                  <a:lnTo>
                    <a:pt x="5246902" y="2109474"/>
                  </a:lnTo>
                  <a:lnTo>
                    <a:pt x="5230187" y="2147326"/>
                  </a:lnTo>
                  <a:lnTo>
                    <a:pt x="5209147" y="2184119"/>
                  </a:lnTo>
                  <a:lnTo>
                    <a:pt x="5183916" y="2219707"/>
                  </a:lnTo>
                  <a:lnTo>
                    <a:pt x="5154632" y="2253944"/>
                  </a:lnTo>
                  <a:lnTo>
                    <a:pt x="5121429" y="2286683"/>
                  </a:lnTo>
                  <a:lnTo>
                    <a:pt x="5084445" y="2317780"/>
                  </a:lnTo>
                  <a:lnTo>
                    <a:pt x="5043814" y="2347089"/>
                  </a:lnTo>
                  <a:lnTo>
                    <a:pt x="4999675" y="2374462"/>
                  </a:lnTo>
                  <a:lnTo>
                    <a:pt x="4952161" y="2399756"/>
                  </a:lnTo>
                  <a:lnTo>
                    <a:pt x="4901411" y="2422823"/>
                  </a:lnTo>
                  <a:lnTo>
                    <a:pt x="4847558" y="2443518"/>
                  </a:lnTo>
                  <a:lnTo>
                    <a:pt x="4801408" y="2458544"/>
                  </a:lnTo>
                  <a:lnTo>
                    <a:pt x="4754231" y="2471570"/>
                  </a:lnTo>
                  <a:lnTo>
                    <a:pt x="4706178" y="2482599"/>
                  </a:lnTo>
                  <a:lnTo>
                    <a:pt x="4657396" y="2491634"/>
                  </a:lnTo>
                  <a:lnTo>
                    <a:pt x="4608034" y="2498678"/>
                  </a:lnTo>
                  <a:lnTo>
                    <a:pt x="4558238" y="2503732"/>
                  </a:lnTo>
                  <a:lnTo>
                    <a:pt x="4508159" y="2506801"/>
                  </a:lnTo>
                  <a:lnTo>
                    <a:pt x="4457944" y="2507886"/>
                  </a:lnTo>
                  <a:lnTo>
                    <a:pt x="4407740" y="2506990"/>
                  </a:lnTo>
                  <a:lnTo>
                    <a:pt x="4357697" y="2504115"/>
                  </a:lnTo>
                  <a:lnTo>
                    <a:pt x="4307963" y="2499265"/>
                  </a:lnTo>
                  <a:lnTo>
                    <a:pt x="4258686" y="2492442"/>
                  </a:lnTo>
                  <a:lnTo>
                    <a:pt x="4210014" y="2483649"/>
                  </a:lnTo>
                  <a:lnTo>
                    <a:pt x="4162094" y="2472887"/>
                  </a:lnTo>
                  <a:lnTo>
                    <a:pt x="4115077" y="2460161"/>
                  </a:lnTo>
                  <a:lnTo>
                    <a:pt x="4069109" y="2445472"/>
                  </a:lnTo>
                  <a:lnTo>
                    <a:pt x="4024339" y="2428824"/>
                  </a:lnTo>
                  <a:lnTo>
                    <a:pt x="4005936" y="2463985"/>
                  </a:lnTo>
                  <a:lnTo>
                    <a:pt x="3984435" y="2498092"/>
                  </a:lnTo>
                  <a:lnTo>
                    <a:pt x="3959947" y="2531081"/>
                  </a:lnTo>
                  <a:lnTo>
                    <a:pt x="3932588" y="2562889"/>
                  </a:lnTo>
                  <a:lnTo>
                    <a:pt x="3902470" y="2593455"/>
                  </a:lnTo>
                  <a:lnTo>
                    <a:pt x="3869705" y="2622714"/>
                  </a:lnTo>
                  <a:lnTo>
                    <a:pt x="3834409" y="2650604"/>
                  </a:lnTo>
                  <a:lnTo>
                    <a:pt x="3796693" y="2677063"/>
                  </a:lnTo>
                  <a:lnTo>
                    <a:pt x="3756672" y="2702027"/>
                  </a:lnTo>
                  <a:lnTo>
                    <a:pt x="3714458" y="2725434"/>
                  </a:lnTo>
                  <a:lnTo>
                    <a:pt x="3670165" y="2747221"/>
                  </a:lnTo>
                  <a:lnTo>
                    <a:pt x="3623905" y="2767324"/>
                  </a:lnTo>
                  <a:lnTo>
                    <a:pt x="3575793" y="2785682"/>
                  </a:lnTo>
                  <a:lnTo>
                    <a:pt x="3525942" y="2802232"/>
                  </a:lnTo>
                  <a:lnTo>
                    <a:pt x="3474465" y="2816910"/>
                  </a:lnTo>
                  <a:lnTo>
                    <a:pt x="3421475" y="2829653"/>
                  </a:lnTo>
                  <a:lnTo>
                    <a:pt x="3367085" y="2840400"/>
                  </a:lnTo>
                  <a:lnTo>
                    <a:pt x="3311409" y="2849087"/>
                  </a:lnTo>
                  <a:lnTo>
                    <a:pt x="3254561" y="2855651"/>
                  </a:lnTo>
                  <a:lnTo>
                    <a:pt x="3200063" y="2859831"/>
                  </a:lnTo>
                  <a:lnTo>
                    <a:pt x="3145704" y="2861979"/>
                  </a:lnTo>
                  <a:lnTo>
                    <a:pt x="3091601" y="2862128"/>
                  </a:lnTo>
                  <a:lnTo>
                    <a:pt x="3037872" y="2860311"/>
                  </a:lnTo>
                  <a:lnTo>
                    <a:pt x="2984632" y="2856562"/>
                  </a:lnTo>
                  <a:lnTo>
                    <a:pt x="2932001" y="2850915"/>
                  </a:lnTo>
                  <a:lnTo>
                    <a:pt x="2880095" y="2843401"/>
                  </a:lnTo>
                  <a:lnTo>
                    <a:pt x="2829031" y="2834056"/>
                  </a:lnTo>
                  <a:lnTo>
                    <a:pt x="2778928" y="2822911"/>
                  </a:lnTo>
                  <a:lnTo>
                    <a:pt x="2729901" y="2810002"/>
                  </a:lnTo>
                  <a:lnTo>
                    <a:pt x="2682069" y="2795360"/>
                  </a:lnTo>
                  <a:lnTo>
                    <a:pt x="2635549" y="2779019"/>
                  </a:lnTo>
                  <a:lnTo>
                    <a:pt x="2590459" y="2761014"/>
                  </a:lnTo>
                  <a:lnTo>
                    <a:pt x="2546914" y="2741376"/>
                  </a:lnTo>
                  <a:lnTo>
                    <a:pt x="2505034" y="2720140"/>
                  </a:lnTo>
                  <a:lnTo>
                    <a:pt x="2464935" y="2697339"/>
                  </a:lnTo>
                  <a:lnTo>
                    <a:pt x="2426734" y="2673006"/>
                  </a:lnTo>
                  <a:lnTo>
                    <a:pt x="2390549" y="2647174"/>
                  </a:lnTo>
                  <a:lnTo>
                    <a:pt x="2356498" y="2619878"/>
                  </a:lnTo>
                  <a:lnTo>
                    <a:pt x="2324697" y="2591150"/>
                  </a:lnTo>
                  <a:lnTo>
                    <a:pt x="2280010" y="2607501"/>
                  </a:lnTo>
                  <a:lnTo>
                    <a:pt x="2234366" y="2622415"/>
                  </a:lnTo>
                  <a:lnTo>
                    <a:pt x="2187849" y="2635885"/>
                  </a:lnTo>
                  <a:lnTo>
                    <a:pt x="2140541" y="2647902"/>
                  </a:lnTo>
                  <a:lnTo>
                    <a:pt x="2092525" y="2658458"/>
                  </a:lnTo>
                  <a:lnTo>
                    <a:pt x="2043884" y="2667547"/>
                  </a:lnTo>
                  <a:lnTo>
                    <a:pt x="1994700" y="2675160"/>
                  </a:lnTo>
                  <a:lnTo>
                    <a:pt x="1945057" y="2681290"/>
                  </a:lnTo>
                  <a:lnTo>
                    <a:pt x="1895036" y="2685929"/>
                  </a:lnTo>
                  <a:lnTo>
                    <a:pt x="1844721" y="2689070"/>
                  </a:lnTo>
                  <a:lnTo>
                    <a:pt x="1794194" y="2690704"/>
                  </a:lnTo>
                  <a:lnTo>
                    <a:pt x="1743539" y="2690824"/>
                  </a:lnTo>
                  <a:lnTo>
                    <a:pt x="1692837" y="2689423"/>
                  </a:lnTo>
                  <a:lnTo>
                    <a:pt x="1642173" y="2686492"/>
                  </a:lnTo>
                  <a:lnTo>
                    <a:pt x="1591628" y="2682025"/>
                  </a:lnTo>
                  <a:lnTo>
                    <a:pt x="1541285" y="2676012"/>
                  </a:lnTo>
                  <a:lnTo>
                    <a:pt x="1491227" y="2668448"/>
                  </a:lnTo>
                  <a:lnTo>
                    <a:pt x="1435257" y="2658051"/>
                  </a:lnTo>
                  <a:lnTo>
                    <a:pt x="1380492" y="2645805"/>
                  </a:lnTo>
                  <a:lnTo>
                    <a:pt x="1327028" y="2631756"/>
                  </a:lnTo>
                  <a:lnTo>
                    <a:pt x="1274961" y="2615952"/>
                  </a:lnTo>
                  <a:lnTo>
                    <a:pt x="1224388" y="2598440"/>
                  </a:lnTo>
                  <a:lnTo>
                    <a:pt x="1175406" y="2579268"/>
                  </a:lnTo>
                  <a:lnTo>
                    <a:pt x="1128113" y="2558484"/>
                  </a:lnTo>
                  <a:lnTo>
                    <a:pt x="1082603" y="2536135"/>
                  </a:lnTo>
                  <a:lnTo>
                    <a:pt x="1038975" y="2512268"/>
                  </a:lnTo>
                  <a:lnTo>
                    <a:pt x="997325" y="2486932"/>
                  </a:lnTo>
                  <a:lnTo>
                    <a:pt x="957749" y="2460172"/>
                  </a:lnTo>
                  <a:lnTo>
                    <a:pt x="920345" y="2432038"/>
                  </a:lnTo>
                  <a:lnTo>
                    <a:pt x="885209" y="2402576"/>
                  </a:lnTo>
                  <a:lnTo>
                    <a:pt x="852437" y="2371834"/>
                  </a:lnTo>
                  <a:lnTo>
                    <a:pt x="822127" y="2339859"/>
                  </a:lnTo>
                  <a:lnTo>
                    <a:pt x="767480" y="2342391"/>
                  </a:lnTo>
                  <a:lnTo>
                    <a:pt x="713361" y="2341829"/>
                  </a:lnTo>
                  <a:lnTo>
                    <a:pt x="660038" y="2338264"/>
                  </a:lnTo>
                  <a:lnTo>
                    <a:pt x="607780" y="2331790"/>
                  </a:lnTo>
                  <a:lnTo>
                    <a:pt x="556855" y="2322497"/>
                  </a:lnTo>
                  <a:lnTo>
                    <a:pt x="507531" y="2310479"/>
                  </a:lnTo>
                  <a:lnTo>
                    <a:pt x="460078" y="2295827"/>
                  </a:lnTo>
                  <a:lnTo>
                    <a:pt x="414763" y="2278634"/>
                  </a:lnTo>
                  <a:lnTo>
                    <a:pt x="371856" y="2258991"/>
                  </a:lnTo>
                  <a:lnTo>
                    <a:pt x="331623" y="2236992"/>
                  </a:lnTo>
                  <a:lnTo>
                    <a:pt x="294335" y="2212727"/>
                  </a:lnTo>
                  <a:lnTo>
                    <a:pt x="260258" y="2186289"/>
                  </a:lnTo>
                  <a:lnTo>
                    <a:pt x="229663" y="2157771"/>
                  </a:lnTo>
                  <a:lnTo>
                    <a:pt x="202816" y="2127264"/>
                  </a:lnTo>
                  <a:lnTo>
                    <a:pt x="174999" y="2086516"/>
                  </a:lnTo>
                  <a:lnTo>
                    <a:pt x="154827" y="2044643"/>
                  </a:lnTo>
                  <a:lnTo>
                    <a:pt x="142210" y="2002043"/>
                  </a:lnTo>
                  <a:lnTo>
                    <a:pt x="137058" y="1959114"/>
                  </a:lnTo>
                  <a:lnTo>
                    <a:pt x="139284" y="1916251"/>
                  </a:lnTo>
                  <a:lnTo>
                    <a:pt x="148798" y="1873853"/>
                  </a:lnTo>
                  <a:lnTo>
                    <a:pt x="165510" y="1832316"/>
                  </a:lnTo>
                  <a:lnTo>
                    <a:pt x="189331" y="1792039"/>
                  </a:lnTo>
                  <a:lnTo>
                    <a:pt x="220173" y="1753417"/>
                  </a:lnTo>
                  <a:lnTo>
                    <a:pt x="257947" y="1716849"/>
                  </a:lnTo>
                  <a:lnTo>
                    <a:pt x="302562" y="1682731"/>
                  </a:lnTo>
                  <a:lnTo>
                    <a:pt x="247870" y="1659506"/>
                  </a:lnTo>
                  <a:lnTo>
                    <a:pt x="198046" y="1633061"/>
                  </a:lnTo>
                  <a:lnTo>
                    <a:pt x="153300" y="1603705"/>
                  </a:lnTo>
                  <a:lnTo>
                    <a:pt x="113844" y="1571747"/>
                  </a:lnTo>
                  <a:lnTo>
                    <a:pt x="79889" y="1537497"/>
                  </a:lnTo>
                  <a:lnTo>
                    <a:pt x="51645" y="1501263"/>
                  </a:lnTo>
                  <a:lnTo>
                    <a:pt x="29323" y="1463355"/>
                  </a:lnTo>
                  <a:lnTo>
                    <a:pt x="13134" y="1424082"/>
                  </a:lnTo>
                  <a:lnTo>
                    <a:pt x="3290" y="1383753"/>
                  </a:lnTo>
                  <a:lnTo>
                    <a:pt x="0" y="1342677"/>
                  </a:lnTo>
                  <a:lnTo>
                    <a:pt x="3475" y="1301164"/>
                  </a:lnTo>
                  <a:lnTo>
                    <a:pt x="13927" y="1259522"/>
                  </a:lnTo>
                  <a:lnTo>
                    <a:pt x="47400" y="1190967"/>
                  </a:lnTo>
                  <a:lnTo>
                    <a:pt x="70859" y="1158974"/>
                  </a:lnTo>
                  <a:lnTo>
                    <a:pt x="98472" y="1128694"/>
                  </a:lnTo>
                  <a:lnTo>
                    <a:pt x="129992" y="1100269"/>
                  </a:lnTo>
                  <a:lnTo>
                    <a:pt x="165172" y="1073839"/>
                  </a:lnTo>
                  <a:lnTo>
                    <a:pt x="203769" y="1049548"/>
                  </a:lnTo>
                  <a:lnTo>
                    <a:pt x="245534" y="1027536"/>
                  </a:lnTo>
                  <a:lnTo>
                    <a:pt x="290221" y="1007946"/>
                  </a:lnTo>
                  <a:lnTo>
                    <a:pt x="337586" y="990920"/>
                  </a:lnTo>
                  <a:lnTo>
                    <a:pt x="387382" y="976598"/>
                  </a:lnTo>
                  <a:lnTo>
                    <a:pt x="439362" y="965124"/>
                  </a:lnTo>
                  <a:lnTo>
                    <a:pt x="493280" y="956638"/>
                  </a:lnTo>
                  <a:lnTo>
                    <a:pt x="548891" y="951283"/>
                  </a:lnTo>
                  <a:lnTo>
                    <a:pt x="553987" y="942406"/>
                  </a:lnTo>
                  <a:close/>
                </a:path>
              </a:pathLst>
            </a:custGeom>
            <a:ln w="9524">
              <a:solidFill>
                <a:srgbClr val="53585F"/>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8313795" y="6465437"/>
              <a:ext cx="168924" cy="168924"/>
            </a:xfrm>
            <a:prstGeom prst="rect">
              <a:avLst/>
            </a:prstGeom>
          </p:spPr>
        </p:pic>
        <p:sp>
          <p:nvSpPr>
            <p:cNvPr id="18" name="object 18"/>
            <p:cNvSpPr/>
            <p:nvPr/>
          </p:nvSpPr>
          <p:spPr>
            <a:xfrm>
              <a:off x="6923817" y="3477059"/>
              <a:ext cx="5579110" cy="3131820"/>
            </a:xfrm>
            <a:custGeom>
              <a:avLst/>
              <a:gdLst/>
              <a:ahLst/>
              <a:cxnLst/>
              <a:rect l="l" t="t" r="r" b="b"/>
              <a:pathLst>
                <a:path w="5579109" h="3131820">
                  <a:moveTo>
                    <a:pt x="1705195" y="2972108"/>
                  </a:moveTo>
                  <a:lnTo>
                    <a:pt x="1697069" y="3022491"/>
                  </a:lnTo>
                  <a:lnTo>
                    <a:pt x="1674440" y="3066248"/>
                  </a:lnTo>
                  <a:lnTo>
                    <a:pt x="1639935" y="3100753"/>
                  </a:lnTo>
                  <a:lnTo>
                    <a:pt x="1596178" y="3123382"/>
                  </a:lnTo>
                  <a:lnTo>
                    <a:pt x="1545795" y="3131508"/>
                  </a:lnTo>
                  <a:lnTo>
                    <a:pt x="1495413" y="3123382"/>
                  </a:lnTo>
                  <a:lnTo>
                    <a:pt x="1451656" y="3100753"/>
                  </a:lnTo>
                  <a:lnTo>
                    <a:pt x="1417150" y="3066248"/>
                  </a:lnTo>
                  <a:lnTo>
                    <a:pt x="1394522" y="3022491"/>
                  </a:lnTo>
                  <a:lnTo>
                    <a:pt x="1386395" y="2972108"/>
                  </a:lnTo>
                  <a:lnTo>
                    <a:pt x="1394522" y="2921725"/>
                  </a:lnTo>
                  <a:lnTo>
                    <a:pt x="1417150" y="2877969"/>
                  </a:lnTo>
                  <a:lnTo>
                    <a:pt x="1451656" y="2843463"/>
                  </a:lnTo>
                  <a:lnTo>
                    <a:pt x="1495413" y="2820835"/>
                  </a:lnTo>
                  <a:lnTo>
                    <a:pt x="1545795" y="2812708"/>
                  </a:lnTo>
                  <a:lnTo>
                    <a:pt x="1596178" y="2820835"/>
                  </a:lnTo>
                  <a:lnTo>
                    <a:pt x="1639935" y="2843463"/>
                  </a:lnTo>
                  <a:lnTo>
                    <a:pt x="1674440" y="2877969"/>
                  </a:lnTo>
                  <a:lnTo>
                    <a:pt x="1697069" y="2921725"/>
                  </a:lnTo>
                  <a:lnTo>
                    <a:pt x="1705195" y="2972108"/>
                  </a:lnTo>
                  <a:close/>
                </a:path>
                <a:path w="5579109" h="3131820">
                  <a:moveTo>
                    <a:pt x="1948390" y="2741305"/>
                  </a:moveTo>
                  <a:lnTo>
                    <a:pt x="1943533" y="2789492"/>
                  </a:lnTo>
                  <a:lnTo>
                    <a:pt x="1929601" y="2834373"/>
                  </a:lnTo>
                  <a:lnTo>
                    <a:pt x="1907556" y="2874988"/>
                  </a:lnTo>
                  <a:lnTo>
                    <a:pt x="1878360" y="2910374"/>
                  </a:lnTo>
                  <a:lnTo>
                    <a:pt x="1842974" y="2939570"/>
                  </a:lnTo>
                  <a:lnTo>
                    <a:pt x="1802359" y="2961615"/>
                  </a:lnTo>
                  <a:lnTo>
                    <a:pt x="1757478" y="2975547"/>
                  </a:lnTo>
                  <a:lnTo>
                    <a:pt x="1709290" y="2980405"/>
                  </a:lnTo>
                  <a:lnTo>
                    <a:pt x="1661104" y="2975547"/>
                  </a:lnTo>
                  <a:lnTo>
                    <a:pt x="1616222" y="2961615"/>
                  </a:lnTo>
                  <a:lnTo>
                    <a:pt x="1575608" y="2939570"/>
                  </a:lnTo>
                  <a:lnTo>
                    <a:pt x="1540221" y="2910374"/>
                  </a:lnTo>
                  <a:lnTo>
                    <a:pt x="1511025" y="2874988"/>
                  </a:lnTo>
                  <a:lnTo>
                    <a:pt x="1488980" y="2834373"/>
                  </a:lnTo>
                  <a:lnTo>
                    <a:pt x="1475048" y="2789492"/>
                  </a:lnTo>
                  <a:lnTo>
                    <a:pt x="1470190" y="2741305"/>
                  </a:lnTo>
                  <a:lnTo>
                    <a:pt x="1475048" y="2693118"/>
                  </a:lnTo>
                  <a:lnTo>
                    <a:pt x="1488980" y="2648236"/>
                  </a:lnTo>
                  <a:lnTo>
                    <a:pt x="1511025" y="2607622"/>
                  </a:lnTo>
                  <a:lnTo>
                    <a:pt x="1540221" y="2572236"/>
                  </a:lnTo>
                  <a:lnTo>
                    <a:pt x="1575608" y="2543040"/>
                  </a:lnTo>
                  <a:lnTo>
                    <a:pt x="1616222" y="2520995"/>
                  </a:lnTo>
                  <a:lnTo>
                    <a:pt x="1661104" y="2507063"/>
                  </a:lnTo>
                  <a:lnTo>
                    <a:pt x="1709290" y="2502205"/>
                  </a:lnTo>
                  <a:lnTo>
                    <a:pt x="1757478" y="2507063"/>
                  </a:lnTo>
                  <a:lnTo>
                    <a:pt x="1802359" y="2520995"/>
                  </a:lnTo>
                  <a:lnTo>
                    <a:pt x="1842974" y="2543040"/>
                  </a:lnTo>
                  <a:lnTo>
                    <a:pt x="1878360" y="2572236"/>
                  </a:lnTo>
                  <a:lnTo>
                    <a:pt x="1907556" y="2607622"/>
                  </a:lnTo>
                  <a:lnTo>
                    <a:pt x="1929601" y="2648236"/>
                  </a:lnTo>
                  <a:lnTo>
                    <a:pt x="1943533" y="2693118"/>
                  </a:lnTo>
                  <a:lnTo>
                    <a:pt x="1948390" y="2741305"/>
                  </a:lnTo>
                  <a:close/>
                </a:path>
                <a:path w="5579109" h="3131820">
                  <a:moveTo>
                    <a:pt x="356544" y="1578704"/>
                  </a:moveTo>
                  <a:lnTo>
                    <a:pt x="303267" y="1579876"/>
                  </a:lnTo>
                  <a:lnTo>
                    <a:pt x="250283" y="1578071"/>
                  </a:lnTo>
                  <a:lnTo>
                    <a:pt x="197885" y="1573333"/>
                  </a:lnTo>
                  <a:lnTo>
                    <a:pt x="146366" y="1565706"/>
                  </a:lnTo>
                  <a:lnTo>
                    <a:pt x="96017" y="1555232"/>
                  </a:lnTo>
                  <a:lnTo>
                    <a:pt x="47131" y="1541955"/>
                  </a:lnTo>
                  <a:lnTo>
                    <a:pt x="0" y="1525918"/>
                  </a:lnTo>
                </a:path>
                <a:path w="5579109" h="3131820">
                  <a:moveTo>
                    <a:pt x="671125" y="2156370"/>
                  </a:moveTo>
                  <a:lnTo>
                    <a:pt x="633167" y="2165136"/>
                  </a:lnTo>
                  <a:lnTo>
                    <a:pt x="594430" y="2172283"/>
                  </a:lnTo>
                  <a:lnTo>
                    <a:pt x="555043" y="2177789"/>
                  </a:lnTo>
                  <a:lnTo>
                    <a:pt x="515131" y="2181634"/>
                  </a:lnTo>
                </a:path>
                <a:path w="5579109" h="3131820">
                  <a:moveTo>
                    <a:pt x="2015268" y="2433941"/>
                  </a:moveTo>
                  <a:lnTo>
                    <a:pt x="1988200" y="2406370"/>
                  </a:lnTo>
                  <a:lnTo>
                    <a:pt x="1963478" y="2377932"/>
                  </a:lnTo>
                  <a:lnTo>
                    <a:pt x="1941155" y="2348687"/>
                  </a:lnTo>
                  <a:lnTo>
                    <a:pt x="1921279" y="2318697"/>
                  </a:lnTo>
                </a:path>
                <a:path w="5579109" h="3131820">
                  <a:moveTo>
                    <a:pt x="3753411" y="2146566"/>
                  </a:moveTo>
                  <a:lnTo>
                    <a:pt x="3747943" y="2178624"/>
                  </a:lnTo>
                  <a:lnTo>
                    <a:pt x="3739852" y="2210430"/>
                  </a:lnTo>
                  <a:lnTo>
                    <a:pt x="3729158" y="2241917"/>
                  </a:lnTo>
                  <a:lnTo>
                    <a:pt x="3715881" y="2273019"/>
                  </a:lnTo>
                </a:path>
                <a:path w="5579109" h="3131820">
                  <a:moveTo>
                    <a:pt x="4499643" y="1365259"/>
                  </a:moveTo>
                  <a:lnTo>
                    <a:pt x="4554653" y="1384103"/>
                  </a:lnTo>
                  <a:lnTo>
                    <a:pt x="4606753" y="1405365"/>
                  </a:lnTo>
                  <a:lnTo>
                    <a:pt x="4655804" y="1428903"/>
                  </a:lnTo>
                  <a:lnTo>
                    <a:pt x="4701673" y="1454578"/>
                  </a:lnTo>
                  <a:lnTo>
                    <a:pt x="4744222" y="1482249"/>
                  </a:lnTo>
                  <a:lnTo>
                    <a:pt x="4783317" y="1511776"/>
                  </a:lnTo>
                  <a:lnTo>
                    <a:pt x="4818820" y="1543018"/>
                  </a:lnTo>
                  <a:lnTo>
                    <a:pt x="4850596" y="1575835"/>
                  </a:lnTo>
                  <a:lnTo>
                    <a:pt x="4878510" y="1610087"/>
                  </a:lnTo>
                  <a:lnTo>
                    <a:pt x="4902424" y="1645633"/>
                  </a:lnTo>
                  <a:lnTo>
                    <a:pt x="4922204" y="1682332"/>
                  </a:lnTo>
                  <a:lnTo>
                    <a:pt x="4937713" y="1720046"/>
                  </a:lnTo>
                  <a:lnTo>
                    <a:pt x="4948815" y="1758632"/>
                  </a:lnTo>
                  <a:lnTo>
                    <a:pt x="4955375" y="1797951"/>
                  </a:lnTo>
                  <a:lnTo>
                    <a:pt x="4957256" y="1837862"/>
                  </a:lnTo>
                </a:path>
                <a:path w="5579109" h="3131820">
                  <a:moveTo>
                    <a:pt x="5579053" y="861906"/>
                  </a:moveTo>
                  <a:lnTo>
                    <a:pt x="5548798" y="901967"/>
                  </a:lnTo>
                  <a:lnTo>
                    <a:pt x="5513031" y="939947"/>
                  </a:lnTo>
                  <a:lnTo>
                    <a:pt x="5472016" y="975618"/>
                  </a:lnTo>
                  <a:lnTo>
                    <a:pt x="5426013" y="1008751"/>
                  </a:lnTo>
                  <a:lnTo>
                    <a:pt x="5375286" y="1039117"/>
                  </a:lnTo>
                </a:path>
                <a:path w="5579109" h="3131820">
                  <a:moveTo>
                    <a:pt x="5090084" y="204357"/>
                  </a:moveTo>
                  <a:lnTo>
                    <a:pt x="5095138" y="225138"/>
                  </a:lnTo>
                  <a:lnTo>
                    <a:pt x="5098619" y="246039"/>
                  </a:lnTo>
                  <a:lnTo>
                    <a:pt x="5100523" y="267022"/>
                  </a:lnTo>
                  <a:lnTo>
                    <a:pt x="5100844" y="288051"/>
                  </a:lnTo>
                </a:path>
                <a:path w="5579109" h="3131820">
                  <a:moveTo>
                    <a:pt x="3788726" y="106732"/>
                  </a:moveTo>
                  <a:lnTo>
                    <a:pt x="3810236" y="78291"/>
                  </a:lnTo>
                  <a:lnTo>
                    <a:pt x="3834874" y="50951"/>
                  </a:lnTo>
                  <a:lnTo>
                    <a:pt x="3862536" y="24819"/>
                  </a:lnTo>
                  <a:lnTo>
                    <a:pt x="3893120" y="0"/>
                  </a:lnTo>
                </a:path>
                <a:path w="5579109" h="3131820">
                  <a:moveTo>
                    <a:pt x="2812363" y="157589"/>
                  </a:moveTo>
                  <a:lnTo>
                    <a:pt x="2821635" y="133854"/>
                  </a:lnTo>
                  <a:lnTo>
                    <a:pt x="2833176" y="110556"/>
                  </a:lnTo>
                  <a:lnTo>
                    <a:pt x="2846951" y="87762"/>
                  </a:lnTo>
                  <a:lnTo>
                    <a:pt x="2862922" y="65539"/>
                  </a:lnTo>
                </a:path>
                <a:path w="5579109" h="3131820">
                  <a:moveTo>
                    <a:pt x="1666490" y="188863"/>
                  </a:moveTo>
                  <a:lnTo>
                    <a:pt x="1715343" y="208490"/>
                  </a:lnTo>
                  <a:lnTo>
                    <a:pt x="1762205" y="229957"/>
                  </a:lnTo>
                  <a:lnTo>
                    <a:pt x="1806950" y="253203"/>
                  </a:lnTo>
                  <a:lnTo>
                    <a:pt x="1849450" y="278165"/>
                  </a:lnTo>
                </a:path>
                <a:path w="5579109" h="3131820">
                  <a:moveTo>
                    <a:pt x="276870" y="890718"/>
                  </a:moveTo>
                  <a:lnTo>
                    <a:pt x="266716" y="867545"/>
                  </a:lnTo>
                  <a:lnTo>
                    <a:pt x="258003" y="844142"/>
                  </a:lnTo>
                  <a:lnTo>
                    <a:pt x="250741" y="820538"/>
                  </a:lnTo>
                  <a:lnTo>
                    <a:pt x="244939" y="796759"/>
                  </a:lnTo>
                </a:path>
              </a:pathLst>
            </a:custGeom>
            <a:ln w="9524">
              <a:solidFill>
                <a:srgbClr val="53585F"/>
              </a:solidFill>
            </a:ln>
          </p:spPr>
          <p:txBody>
            <a:bodyPr wrap="square" lIns="0" tIns="0" rIns="0" bIns="0" rtlCol="0"/>
            <a:lstStyle/>
            <a:p>
              <a:endParaRPr/>
            </a:p>
          </p:txBody>
        </p:sp>
      </p:grpSp>
      <p:sp>
        <p:nvSpPr>
          <p:cNvPr id="19" name="object 19"/>
          <p:cNvSpPr txBox="1"/>
          <p:nvPr/>
        </p:nvSpPr>
        <p:spPr>
          <a:xfrm>
            <a:off x="628824" y="2694449"/>
            <a:ext cx="10730230" cy="2776855"/>
          </a:xfrm>
          <a:prstGeom prst="rect">
            <a:avLst/>
          </a:prstGeom>
        </p:spPr>
        <p:txBody>
          <a:bodyPr vert="horz" wrap="square" lIns="0" tIns="212725" rIns="0" bIns="0" rtlCol="0">
            <a:spAutoFit/>
          </a:bodyPr>
          <a:lstStyle/>
          <a:p>
            <a:pPr marL="38100">
              <a:lnSpc>
                <a:spcPct val="100000"/>
              </a:lnSpc>
              <a:spcBef>
                <a:spcPts val="1675"/>
              </a:spcBef>
            </a:pPr>
            <a:r>
              <a:rPr sz="3200" dirty="0">
                <a:solidFill>
                  <a:srgbClr val="C82506"/>
                </a:solidFill>
                <a:latin typeface="MS PGothic"/>
                <a:cs typeface="MS PGothic"/>
              </a:rPr>
              <a:t>場面：</a:t>
            </a:r>
            <a:endParaRPr sz="3200">
              <a:latin typeface="MS PGothic"/>
              <a:cs typeface="MS PGothic"/>
            </a:endParaRPr>
          </a:p>
          <a:p>
            <a:pPr marL="307340" marR="52069" indent="-269875">
              <a:lnSpc>
                <a:spcPct val="141000"/>
              </a:lnSpc>
            </a:pPr>
            <a:r>
              <a:rPr sz="3200" dirty="0">
                <a:latin typeface="MS PGothic"/>
                <a:cs typeface="MS PGothic"/>
              </a:rPr>
              <a:t>・AnさんはBinhさんに凄く大切な資料を</a:t>
            </a:r>
            <a:r>
              <a:rPr sz="3200" spc="-950" dirty="0">
                <a:latin typeface="MS PGothic"/>
                <a:cs typeface="MS PGothic"/>
              </a:rPr>
              <a:t>送</a:t>
            </a:r>
            <a:r>
              <a:rPr sz="4200" b="1" spc="-1612" baseline="-26785" dirty="0">
                <a:solidFill>
                  <a:srgbClr val="FFFFFF"/>
                </a:solidFill>
                <a:latin typeface="Arial"/>
                <a:cs typeface="Arial"/>
              </a:rPr>
              <a:t>A</a:t>
            </a:r>
            <a:r>
              <a:rPr sz="3200" spc="-1689" dirty="0">
                <a:latin typeface="MS PGothic"/>
                <a:cs typeface="MS PGothic"/>
              </a:rPr>
              <a:t>る</a:t>
            </a:r>
            <a:r>
              <a:rPr sz="4200" b="1" spc="-37" baseline="-26785" dirty="0">
                <a:solidFill>
                  <a:srgbClr val="FFFFFF"/>
                </a:solidFill>
                <a:latin typeface="Arial"/>
                <a:cs typeface="Arial"/>
              </a:rPr>
              <a:t>n</a:t>
            </a:r>
            <a:r>
              <a:rPr sz="3200" spc="-3030" dirty="0">
                <a:latin typeface="MS PGothic"/>
                <a:cs typeface="MS PGothic"/>
              </a:rPr>
              <a:t>つ</a:t>
            </a:r>
            <a:r>
              <a:rPr sz="4200" spc="-7" baseline="-26785" dirty="0">
                <a:solidFill>
                  <a:srgbClr val="FFFFFF"/>
                </a:solidFill>
                <a:latin typeface="MS PGothic"/>
                <a:cs typeface="MS PGothic"/>
              </a:rPr>
              <a:t>さ</a:t>
            </a:r>
            <a:r>
              <a:rPr sz="4200" spc="-2707" baseline="-26785" dirty="0">
                <a:solidFill>
                  <a:srgbClr val="FFFFFF"/>
                </a:solidFill>
                <a:latin typeface="MS PGothic"/>
                <a:cs typeface="MS PGothic"/>
              </a:rPr>
              <a:t>ん</a:t>
            </a:r>
            <a:r>
              <a:rPr sz="3200" spc="-775" dirty="0">
                <a:latin typeface="MS PGothic"/>
                <a:cs typeface="MS PGothic"/>
              </a:rPr>
              <a:t>も</a:t>
            </a:r>
            <a:r>
              <a:rPr sz="4200" spc="-3045" baseline="-26785" dirty="0">
                <a:solidFill>
                  <a:srgbClr val="FFFFFF"/>
                </a:solidFill>
                <a:latin typeface="MS PGothic"/>
                <a:cs typeface="MS PGothic"/>
              </a:rPr>
              <a:t>は</a:t>
            </a:r>
            <a:r>
              <a:rPr sz="3200" spc="-365" dirty="0">
                <a:latin typeface="MS PGothic"/>
                <a:cs typeface="MS PGothic"/>
              </a:rPr>
              <a:t>り</a:t>
            </a:r>
            <a:r>
              <a:rPr sz="4200" spc="-7" baseline="-26785" dirty="0">
                <a:solidFill>
                  <a:srgbClr val="FFFFFF"/>
                </a:solidFill>
                <a:latin typeface="MS PGothic"/>
                <a:cs typeface="MS PGothic"/>
              </a:rPr>
              <a:t>「共通鍵暗号方 </a:t>
            </a:r>
            <a:r>
              <a:rPr sz="3200" spc="-5" dirty="0">
                <a:latin typeface="MS PGothic"/>
                <a:cs typeface="MS PGothic"/>
              </a:rPr>
              <a:t>その資料は、BinhさんとAnさん以外誰</a:t>
            </a:r>
            <a:r>
              <a:rPr sz="3200" spc="-994" dirty="0">
                <a:latin typeface="MS PGothic"/>
                <a:cs typeface="MS PGothic"/>
              </a:rPr>
              <a:t>も</a:t>
            </a:r>
            <a:r>
              <a:rPr sz="4200" spc="-2722" baseline="13888" dirty="0">
                <a:solidFill>
                  <a:srgbClr val="FFFFFF"/>
                </a:solidFill>
                <a:latin typeface="MS PGothic"/>
                <a:cs typeface="MS PGothic"/>
              </a:rPr>
              <a:t>式</a:t>
            </a:r>
            <a:r>
              <a:rPr sz="3200" spc="-1390" dirty="0">
                <a:latin typeface="MS PGothic"/>
                <a:cs typeface="MS PGothic"/>
              </a:rPr>
              <a:t>見</a:t>
            </a:r>
            <a:r>
              <a:rPr sz="4200" spc="-22" baseline="13888" dirty="0">
                <a:solidFill>
                  <a:srgbClr val="FFFFFF"/>
                </a:solidFill>
                <a:latin typeface="MS PGothic"/>
                <a:cs typeface="MS PGothic"/>
              </a:rPr>
              <a:t>」</a:t>
            </a:r>
            <a:r>
              <a:rPr sz="3200" spc="-2750" dirty="0">
                <a:latin typeface="MS PGothic"/>
                <a:cs typeface="MS PGothic"/>
              </a:rPr>
              <a:t>る</a:t>
            </a:r>
            <a:r>
              <a:rPr sz="4200" baseline="13888" dirty="0">
                <a:solidFill>
                  <a:srgbClr val="FFFFFF"/>
                </a:solidFill>
                <a:latin typeface="MS PGothic"/>
                <a:cs typeface="MS PGothic"/>
              </a:rPr>
              <a:t>と</a:t>
            </a:r>
            <a:r>
              <a:rPr sz="4200" spc="-1200" baseline="13888" dirty="0">
                <a:solidFill>
                  <a:srgbClr val="FFFFFF"/>
                </a:solidFill>
                <a:latin typeface="MS PGothic"/>
                <a:cs typeface="MS PGothic"/>
              </a:rPr>
              <a:t>「</a:t>
            </a:r>
            <a:r>
              <a:rPr sz="3200" spc="-1755" dirty="0">
                <a:latin typeface="MS PGothic"/>
                <a:cs typeface="MS PGothic"/>
              </a:rPr>
              <a:t>こ</a:t>
            </a:r>
            <a:r>
              <a:rPr sz="4200" spc="-1582" baseline="13888" dirty="0">
                <a:solidFill>
                  <a:srgbClr val="FFFFFF"/>
                </a:solidFill>
                <a:latin typeface="MS PGothic"/>
                <a:cs typeface="MS PGothic"/>
              </a:rPr>
              <a:t>共</a:t>
            </a:r>
            <a:r>
              <a:rPr sz="3200" spc="-1400" dirty="0">
                <a:latin typeface="MS PGothic"/>
                <a:cs typeface="MS PGothic"/>
              </a:rPr>
              <a:t>と</a:t>
            </a:r>
            <a:r>
              <a:rPr sz="4200" spc="-2107" baseline="13888" dirty="0">
                <a:solidFill>
                  <a:srgbClr val="FFFFFF"/>
                </a:solidFill>
                <a:latin typeface="MS PGothic"/>
                <a:cs typeface="MS PGothic"/>
              </a:rPr>
              <a:t>通</a:t>
            </a:r>
            <a:r>
              <a:rPr sz="3200" spc="-1800" dirty="0">
                <a:latin typeface="MS PGothic"/>
                <a:cs typeface="MS PGothic"/>
              </a:rPr>
              <a:t>が</a:t>
            </a:r>
            <a:r>
              <a:rPr sz="4200" spc="-1514" baseline="13888" dirty="0">
                <a:solidFill>
                  <a:srgbClr val="FFFFFF"/>
                </a:solidFill>
                <a:latin typeface="MS PGothic"/>
                <a:cs typeface="MS PGothic"/>
              </a:rPr>
              <a:t>鍵</a:t>
            </a:r>
            <a:r>
              <a:rPr sz="3200" spc="-1885" dirty="0">
                <a:latin typeface="MS PGothic"/>
                <a:cs typeface="MS PGothic"/>
              </a:rPr>
              <a:t>で</a:t>
            </a:r>
            <a:r>
              <a:rPr sz="4200" spc="-1387" baseline="13888" dirty="0">
                <a:solidFill>
                  <a:srgbClr val="FFFFFF"/>
                </a:solidFill>
                <a:latin typeface="MS PGothic"/>
                <a:cs typeface="MS PGothic"/>
              </a:rPr>
              <a:t>暗</a:t>
            </a:r>
            <a:r>
              <a:rPr sz="3200" spc="-1780" dirty="0">
                <a:latin typeface="MS PGothic"/>
                <a:cs typeface="MS PGothic"/>
              </a:rPr>
              <a:t>き</a:t>
            </a:r>
            <a:r>
              <a:rPr sz="4200" spc="-1545" baseline="13888" dirty="0">
                <a:solidFill>
                  <a:srgbClr val="FFFFFF"/>
                </a:solidFill>
                <a:latin typeface="MS PGothic"/>
                <a:cs typeface="MS PGothic"/>
              </a:rPr>
              <a:t>号</a:t>
            </a:r>
            <a:r>
              <a:rPr sz="3200" spc="-1864" dirty="0">
                <a:latin typeface="MS PGothic"/>
                <a:cs typeface="MS PGothic"/>
              </a:rPr>
              <a:t>な</a:t>
            </a:r>
            <a:r>
              <a:rPr sz="4200" spc="-1417" baseline="13888" dirty="0">
                <a:solidFill>
                  <a:srgbClr val="FFFFFF"/>
                </a:solidFill>
                <a:latin typeface="MS PGothic"/>
                <a:cs typeface="MS PGothic"/>
              </a:rPr>
              <a:t>方</a:t>
            </a:r>
            <a:r>
              <a:rPr sz="3200" spc="-2085" dirty="0">
                <a:latin typeface="MS PGothic"/>
                <a:cs typeface="MS PGothic"/>
              </a:rPr>
              <a:t>い</a:t>
            </a:r>
            <a:r>
              <a:rPr sz="4200" baseline="13888" dirty="0">
                <a:solidFill>
                  <a:srgbClr val="FFFFFF"/>
                </a:solidFill>
                <a:latin typeface="MS PGothic"/>
                <a:cs typeface="MS PGothic"/>
              </a:rPr>
              <a:t>式」</a:t>
            </a:r>
            <a:endParaRPr sz="4200" baseline="13888">
              <a:latin typeface="MS PGothic"/>
              <a:cs typeface="MS PGothic"/>
            </a:endParaRPr>
          </a:p>
          <a:p>
            <a:pPr marL="6917055">
              <a:lnSpc>
                <a:spcPts val="2095"/>
              </a:lnSpc>
            </a:pPr>
            <a:r>
              <a:rPr sz="2800" spc="-5" dirty="0">
                <a:solidFill>
                  <a:srgbClr val="FFFFFF"/>
                </a:solidFill>
                <a:latin typeface="MS PGothic"/>
                <a:cs typeface="MS PGothic"/>
              </a:rPr>
              <a:t>をどのように使って、暗号</a:t>
            </a:r>
            <a:endParaRPr sz="2800">
              <a:latin typeface="MS PGothic"/>
              <a:cs typeface="MS PGothic"/>
            </a:endParaRPr>
          </a:p>
          <a:p>
            <a:pPr marL="38100">
              <a:lnSpc>
                <a:spcPts val="3320"/>
              </a:lnSpc>
            </a:pPr>
            <a:r>
              <a:rPr sz="3200" dirty="0">
                <a:latin typeface="MS PGothic"/>
                <a:cs typeface="MS PGothic"/>
              </a:rPr>
              <a:t>・Anさんは暗号方式を使って、資料を暗</a:t>
            </a:r>
            <a:r>
              <a:rPr sz="3200" spc="-1650" dirty="0">
                <a:latin typeface="MS PGothic"/>
                <a:cs typeface="MS PGothic"/>
              </a:rPr>
              <a:t>号</a:t>
            </a:r>
            <a:r>
              <a:rPr sz="4200" spc="-1732" baseline="-12896" dirty="0">
                <a:solidFill>
                  <a:srgbClr val="FFFFFF"/>
                </a:solidFill>
                <a:latin typeface="MS PGothic"/>
                <a:cs typeface="MS PGothic"/>
              </a:rPr>
              <a:t>化</a:t>
            </a:r>
            <a:r>
              <a:rPr sz="3200" spc="-2050" dirty="0">
                <a:latin typeface="MS PGothic"/>
                <a:cs typeface="MS PGothic"/>
              </a:rPr>
              <a:t>化</a:t>
            </a:r>
            <a:r>
              <a:rPr sz="4200" spc="-967" baseline="-12896" dirty="0">
                <a:solidFill>
                  <a:srgbClr val="FFFFFF"/>
                </a:solidFill>
                <a:latin typeface="MS PGothic"/>
                <a:cs typeface="MS PGothic"/>
              </a:rPr>
              <a:t>す</a:t>
            </a:r>
            <a:r>
              <a:rPr sz="3200" spc="-1810" dirty="0">
                <a:latin typeface="MS PGothic"/>
                <a:cs typeface="MS PGothic"/>
              </a:rPr>
              <a:t>し</a:t>
            </a:r>
            <a:r>
              <a:rPr sz="4200" spc="-922" baseline="-12896" dirty="0">
                <a:solidFill>
                  <a:srgbClr val="FFFFFF"/>
                </a:solidFill>
                <a:latin typeface="MS PGothic"/>
                <a:cs typeface="MS PGothic"/>
              </a:rPr>
              <a:t>る</a:t>
            </a:r>
            <a:r>
              <a:rPr sz="3200" spc="-2280" dirty="0">
                <a:latin typeface="MS PGothic"/>
                <a:cs typeface="MS PGothic"/>
              </a:rPr>
              <a:t>て</a:t>
            </a:r>
            <a:r>
              <a:rPr sz="4200" spc="-787" baseline="-12896" dirty="0">
                <a:solidFill>
                  <a:srgbClr val="FFFFFF"/>
                </a:solidFill>
                <a:latin typeface="MS PGothic"/>
                <a:cs typeface="MS PGothic"/>
              </a:rPr>
              <a:t>？</a:t>
            </a:r>
            <a:r>
              <a:rPr sz="3200" dirty="0">
                <a:latin typeface="MS PGothic"/>
                <a:cs typeface="MS PGothic"/>
              </a:rPr>
              <a:t>から送ります</a:t>
            </a:r>
            <a:endParaRPr sz="3200">
              <a:latin typeface="MS PGothic"/>
              <a:cs typeface="MS PGothic"/>
            </a:endParaRPr>
          </a:p>
        </p:txBody>
      </p:sp>
      <p:sp>
        <p:nvSpPr>
          <p:cNvPr id="20" name="object 20"/>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81825" y="545332"/>
            <a:ext cx="5715000" cy="1000760"/>
          </a:xfrm>
          <a:prstGeom prst="rect">
            <a:avLst/>
          </a:prstGeom>
        </p:spPr>
        <p:txBody>
          <a:bodyPr vert="horz" wrap="square" lIns="0" tIns="12700" rIns="0" bIns="0" rtlCol="0">
            <a:spAutoFit/>
          </a:bodyPr>
          <a:lstStyle/>
          <a:p>
            <a:pPr marL="12700">
              <a:lnSpc>
                <a:spcPct val="100000"/>
              </a:lnSpc>
              <a:spcBef>
                <a:spcPts val="100"/>
              </a:spcBef>
            </a:pPr>
            <a:r>
              <a:rPr dirty="0"/>
              <a:t>共通鍵暗号方式</a:t>
            </a:r>
          </a:p>
        </p:txBody>
      </p:sp>
      <p:sp>
        <p:nvSpPr>
          <p:cNvPr id="7" name="object 7"/>
          <p:cNvSpPr txBox="1"/>
          <p:nvPr/>
        </p:nvSpPr>
        <p:spPr>
          <a:xfrm>
            <a:off x="435224" y="2001559"/>
            <a:ext cx="12517120" cy="6197600"/>
          </a:xfrm>
          <a:prstGeom prst="rect">
            <a:avLst/>
          </a:prstGeom>
        </p:spPr>
        <p:txBody>
          <a:bodyPr vert="horz" wrap="square" lIns="0" tIns="12700" rIns="0" bIns="0" rtlCol="0">
            <a:spAutoFit/>
          </a:bodyPr>
          <a:lstStyle/>
          <a:p>
            <a:pPr marL="12700" marR="1423035">
              <a:lnSpc>
                <a:spcPct val="150000"/>
              </a:lnSpc>
              <a:spcBef>
                <a:spcPts val="100"/>
              </a:spcBef>
            </a:pPr>
            <a:r>
              <a:rPr sz="3000" dirty="0">
                <a:latin typeface="MS PGothic"/>
                <a:cs typeface="MS PGothic"/>
              </a:rPr>
              <a:t>暗号化と復号に同じ鍵を使う暗号方式を共通鍵暗号方式といいます。 </a:t>
            </a:r>
            <a:r>
              <a:rPr sz="3000" spc="-5" dirty="0">
                <a:latin typeface="MS PGothic"/>
                <a:cs typeface="MS PGothic"/>
              </a:rPr>
              <a:t>データの送信者と受信者が同じ共通鍵をもっている必要があります。</a:t>
            </a:r>
            <a:endParaRPr sz="3000">
              <a:latin typeface="MS PGothic"/>
              <a:cs typeface="MS PGothic"/>
            </a:endParaRPr>
          </a:p>
          <a:p>
            <a:pPr marL="12700" marR="196850">
              <a:lnSpc>
                <a:spcPct val="150000"/>
              </a:lnSpc>
            </a:pPr>
            <a:r>
              <a:rPr sz="3000" dirty="0">
                <a:latin typeface="MS PGothic"/>
                <a:cs typeface="MS PGothic"/>
              </a:rPr>
              <a:t>鍵はあらかじめ送信者から受信者へ配布しておきますが、鍵を盗まれてしまう </a:t>
            </a:r>
            <a:r>
              <a:rPr sz="3000" spc="-5" dirty="0">
                <a:latin typeface="MS PGothic"/>
                <a:cs typeface="MS PGothic"/>
              </a:rPr>
              <a:t>と誰でも復号できてしまうので、鍵の受け渡しには注意が必要</a:t>
            </a:r>
            <a:endParaRPr sz="3000">
              <a:latin typeface="MS PGothic"/>
              <a:cs typeface="MS PGothic"/>
            </a:endParaRPr>
          </a:p>
          <a:p>
            <a:pPr marL="12700">
              <a:lnSpc>
                <a:spcPct val="100000"/>
              </a:lnSpc>
              <a:spcBef>
                <a:spcPts val="1800"/>
              </a:spcBef>
            </a:pPr>
            <a:r>
              <a:rPr sz="3000" spc="-5" dirty="0">
                <a:latin typeface="MS PGothic"/>
                <a:cs typeface="MS PGothic"/>
              </a:rPr>
              <a:t>です。</a:t>
            </a:r>
            <a:endParaRPr sz="3000">
              <a:latin typeface="MS PGothic"/>
              <a:cs typeface="MS PGothic"/>
            </a:endParaRPr>
          </a:p>
          <a:p>
            <a:pPr marL="12700" marR="5080">
              <a:lnSpc>
                <a:spcPct val="150000"/>
              </a:lnSpc>
            </a:pPr>
            <a:r>
              <a:rPr sz="3000" dirty="0">
                <a:latin typeface="MS PGothic"/>
                <a:cs typeface="MS PGothic"/>
              </a:rPr>
              <a:t>共通鍵暗号方式は、暗号化と復号の処理が速いのが特徴です。しかし、データ </a:t>
            </a:r>
            <a:r>
              <a:rPr sz="3000" spc="-5" dirty="0">
                <a:latin typeface="MS PGothic"/>
                <a:cs typeface="MS PGothic"/>
              </a:rPr>
              <a:t>を送る相手の数だけ鍵を作成する必要があるので、不特定多数の人にデータ を送るときには不向きです。</a:t>
            </a:r>
            <a:endParaRPr sz="3000">
              <a:latin typeface="MS PGothic"/>
              <a:cs typeface="MS PGothic"/>
            </a:endParaRPr>
          </a:p>
          <a:p>
            <a:pPr marL="12700">
              <a:lnSpc>
                <a:spcPct val="100000"/>
              </a:lnSpc>
              <a:spcBef>
                <a:spcPts val="1800"/>
              </a:spcBef>
            </a:pPr>
            <a:r>
              <a:rPr sz="3000" dirty="0">
                <a:latin typeface="MS PGothic"/>
                <a:cs typeface="MS PGothic"/>
              </a:rPr>
              <a:t>代表的な共通鍵暗号方式には、</a:t>
            </a:r>
            <a:r>
              <a:rPr sz="3000" spc="-5" dirty="0">
                <a:latin typeface="Arial MT"/>
                <a:cs typeface="Arial MT"/>
              </a:rPr>
              <a:t>DE</a:t>
            </a:r>
            <a:r>
              <a:rPr sz="3000" dirty="0">
                <a:latin typeface="Arial MT"/>
                <a:cs typeface="Arial MT"/>
              </a:rPr>
              <a:t>S</a:t>
            </a:r>
            <a:r>
              <a:rPr sz="3000" dirty="0">
                <a:latin typeface="MS PGothic"/>
                <a:cs typeface="MS PGothic"/>
              </a:rPr>
              <a:t>や</a:t>
            </a:r>
            <a:r>
              <a:rPr sz="3000" spc="-5" dirty="0">
                <a:latin typeface="Arial MT"/>
                <a:cs typeface="Arial MT"/>
              </a:rPr>
              <a:t>AE</a:t>
            </a:r>
            <a:r>
              <a:rPr sz="3000" spc="5" dirty="0">
                <a:latin typeface="Arial MT"/>
                <a:cs typeface="Arial MT"/>
              </a:rPr>
              <a:t>S</a:t>
            </a:r>
            <a:r>
              <a:rPr sz="3000" spc="-5" dirty="0">
                <a:latin typeface="MS PGothic"/>
                <a:cs typeface="MS PGothic"/>
              </a:rPr>
              <a:t>などがあります。</a:t>
            </a:r>
            <a:endParaRPr sz="3000">
              <a:latin typeface="MS PGothic"/>
              <a:cs typeface="MS PGothic"/>
            </a:endParaRPr>
          </a:p>
        </p:txBody>
      </p:sp>
      <p:pic>
        <p:nvPicPr>
          <p:cNvPr id="8" name="object 8"/>
          <p:cNvPicPr/>
          <p:nvPr/>
        </p:nvPicPr>
        <p:blipFill>
          <a:blip r:embed="rId3" cstate="print"/>
          <a:stretch>
            <a:fillRect/>
          </a:stretch>
        </p:blipFill>
        <p:spPr>
          <a:xfrm>
            <a:off x="10851975" y="111025"/>
            <a:ext cx="2152823" cy="1825375"/>
          </a:xfrm>
          <a:prstGeom prst="rect">
            <a:avLst/>
          </a:prstGeom>
        </p:spPr>
      </p:pic>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12259945" cy="8994775"/>
            <a:chOff x="291238" y="0"/>
            <a:chExt cx="12259945" cy="899477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pic>
          <p:nvPicPr>
            <p:cNvPr id="8" name="object 8"/>
            <p:cNvPicPr/>
            <p:nvPr/>
          </p:nvPicPr>
          <p:blipFill>
            <a:blip r:embed="rId4" cstate="print"/>
            <a:stretch>
              <a:fillRect/>
            </a:stretch>
          </p:blipFill>
          <p:spPr>
            <a:xfrm>
              <a:off x="454025" y="2154362"/>
              <a:ext cx="12096749" cy="6838949"/>
            </a:xfrm>
            <a:prstGeom prst="rect">
              <a:avLst/>
            </a:prstGeom>
          </p:spPr>
        </p:pic>
      </p:grpSp>
      <p:sp>
        <p:nvSpPr>
          <p:cNvPr id="9" name="object 9"/>
          <p:cNvSpPr txBox="1">
            <a:spLocks noGrp="1"/>
          </p:cNvSpPr>
          <p:nvPr>
            <p:ph type="title"/>
          </p:nvPr>
        </p:nvSpPr>
        <p:spPr>
          <a:xfrm>
            <a:off x="781825" y="545332"/>
            <a:ext cx="5715000" cy="1000760"/>
          </a:xfrm>
          <a:prstGeom prst="rect">
            <a:avLst/>
          </a:prstGeom>
        </p:spPr>
        <p:txBody>
          <a:bodyPr vert="horz" wrap="square" lIns="0" tIns="12700" rIns="0" bIns="0" rtlCol="0">
            <a:spAutoFit/>
          </a:bodyPr>
          <a:lstStyle/>
          <a:p>
            <a:pPr marL="12700">
              <a:lnSpc>
                <a:spcPct val="100000"/>
              </a:lnSpc>
              <a:spcBef>
                <a:spcPts val="100"/>
              </a:spcBef>
            </a:pPr>
            <a:r>
              <a:rPr dirty="0"/>
              <a:t>共通鍵暗号方式</a:t>
            </a:r>
          </a:p>
        </p:txBody>
      </p:sp>
      <p:pic>
        <p:nvPicPr>
          <p:cNvPr id="10" name="object 10"/>
          <p:cNvPicPr/>
          <p:nvPr/>
        </p:nvPicPr>
        <p:blipFill>
          <a:blip r:embed="rId5" cstate="print"/>
          <a:stretch>
            <a:fillRect/>
          </a:stretch>
        </p:blipFill>
        <p:spPr>
          <a:xfrm>
            <a:off x="10851975" y="111025"/>
            <a:ext cx="2152823" cy="1825375"/>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81825" y="545332"/>
            <a:ext cx="5715000" cy="1000760"/>
          </a:xfrm>
          <a:prstGeom prst="rect">
            <a:avLst/>
          </a:prstGeom>
        </p:spPr>
        <p:txBody>
          <a:bodyPr vert="horz" wrap="square" lIns="0" tIns="12700" rIns="0" bIns="0" rtlCol="0">
            <a:spAutoFit/>
          </a:bodyPr>
          <a:lstStyle/>
          <a:p>
            <a:pPr marL="12700">
              <a:lnSpc>
                <a:spcPct val="100000"/>
              </a:lnSpc>
              <a:spcBef>
                <a:spcPts val="100"/>
              </a:spcBef>
            </a:pPr>
            <a:r>
              <a:rPr dirty="0"/>
              <a:t>公開鍵暗号方式</a:t>
            </a:r>
          </a:p>
        </p:txBody>
      </p:sp>
      <p:sp>
        <p:nvSpPr>
          <p:cNvPr id="7" name="object 7"/>
          <p:cNvSpPr txBox="1"/>
          <p:nvPr/>
        </p:nvSpPr>
        <p:spPr>
          <a:xfrm>
            <a:off x="402325" y="1991014"/>
            <a:ext cx="12235815" cy="6602095"/>
          </a:xfrm>
          <a:prstGeom prst="rect">
            <a:avLst/>
          </a:prstGeom>
        </p:spPr>
        <p:txBody>
          <a:bodyPr vert="horz" wrap="square" lIns="0" tIns="12065" rIns="0" bIns="0" rtlCol="0">
            <a:spAutoFit/>
          </a:bodyPr>
          <a:lstStyle/>
          <a:p>
            <a:pPr marL="12700" marR="250825">
              <a:lnSpc>
                <a:spcPct val="151400"/>
              </a:lnSpc>
              <a:spcBef>
                <a:spcPts val="95"/>
              </a:spcBef>
            </a:pPr>
            <a:r>
              <a:rPr sz="2850" spc="25" dirty="0">
                <a:latin typeface="MS PGothic"/>
                <a:cs typeface="MS PGothic"/>
              </a:rPr>
              <a:t>暗号化す</a:t>
            </a:r>
            <a:r>
              <a:rPr sz="2850" spc="20" dirty="0">
                <a:latin typeface="MS PGothic"/>
                <a:cs typeface="MS PGothic"/>
              </a:rPr>
              <a:t>るときと</a:t>
            </a:r>
            <a:r>
              <a:rPr sz="2850" spc="25" dirty="0">
                <a:latin typeface="MS PGothic"/>
                <a:cs typeface="MS PGothic"/>
              </a:rPr>
              <a:t>復号す</a:t>
            </a:r>
            <a:r>
              <a:rPr sz="2850" spc="20" dirty="0">
                <a:latin typeface="MS PGothic"/>
                <a:cs typeface="MS PGothic"/>
              </a:rPr>
              <a:t>るとき</a:t>
            </a:r>
            <a:r>
              <a:rPr sz="2850" spc="25" dirty="0">
                <a:latin typeface="MS PGothic"/>
                <a:cs typeface="MS PGothic"/>
              </a:rPr>
              <a:t>に</a:t>
            </a:r>
            <a:r>
              <a:rPr sz="2850" spc="15" dirty="0">
                <a:latin typeface="MS PGothic"/>
                <a:cs typeface="MS PGothic"/>
              </a:rPr>
              <a:t>、</a:t>
            </a:r>
            <a:r>
              <a:rPr sz="2850" spc="20" dirty="0">
                <a:latin typeface="MS PGothic"/>
                <a:cs typeface="MS PGothic"/>
              </a:rPr>
              <a:t>そ</a:t>
            </a:r>
            <a:r>
              <a:rPr sz="2850" spc="25" dirty="0">
                <a:latin typeface="MS PGothic"/>
                <a:cs typeface="MS PGothic"/>
              </a:rPr>
              <a:t>れぞれ対に</a:t>
            </a:r>
            <a:r>
              <a:rPr sz="2850" spc="20" dirty="0">
                <a:latin typeface="MS PGothic"/>
                <a:cs typeface="MS PGothic"/>
              </a:rPr>
              <a:t>な</a:t>
            </a:r>
            <a:r>
              <a:rPr sz="2850" spc="-5" dirty="0">
                <a:latin typeface="MS PGothic"/>
                <a:cs typeface="MS PGothic"/>
              </a:rPr>
              <a:t>る</a:t>
            </a:r>
            <a:r>
              <a:rPr sz="2850" spc="10" dirty="0">
                <a:latin typeface="Arial MT"/>
                <a:cs typeface="Arial MT"/>
              </a:rPr>
              <a:t>2</a:t>
            </a:r>
            <a:r>
              <a:rPr sz="2850" spc="20" dirty="0">
                <a:latin typeface="MS PGothic"/>
                <a:cs typeface="MS PGothic"/>
              </a:rPr>
              <a:t>つの鍵</a:t>
            </a:r>
            <a:r>
              <a:rPr sz="2850" spc="15" dirty="0">
                <a:latin typeface="MS PGothic"/>
                <a:cs typeface="MS PGothic"/>
              </a:rPr>
              <a:t>を</a:t>
            </a:r>
            <a:r>
              <a:rPr sz="2850" spc="20" dirty="0">
                <a:latin typeface="MS PGothic"/>
                <a:cs typeface="MS PGothic"/>
              </a:rPr>
              <a:t>使</a:t>
            </a:r>
            <a:r>
              <a:rPr sz="2850" spc="10" dirty="0">
                <a:latin typeface="MS PGothic"/>
                <a:cs typeface="MS PGothic"/>
              </a:rPr>
              <a:t>う</a:t>
            </a:r>
            <a:r>
              <a:rPr sz="2850" spc="20" dirty="0">
                <a:latin typeface="MS PGothic"/>
                <a:cs typeface="MS PGothic"/>
              </a:rPr>
              <a:t>暗号方式</a:t>
            </a:r>
            <a:r>
              <a:rPr sz="2850" spc="15" dirty="0">
                <a:latin typeface="MS PGothic"/>
                <a:cs typeface="MS PGothic"/>
              </a:rPr>
              <a:t>を </a:t>
            </a:r>
            <a:r>
              <a:rPr sz="2850" spc="25" dirty="0">
                <a:latin typeface="MS PGothic"/>
                <a:cs typeface="MS PGothic"/>
              </a:rPr>
              <a:t>公開鍵暗号方式</a:t>
            </a:r>
            <a:r>
              <a:rPr sz="2850" spc="20" dirty="0">
                <a:latin typeface="MS PGothic"/>
                <a:cs typeface="MS PGothic"/>
              </a:rPr>
              <a:t>と</a:t>
            </a:r>
            <a:r>
              <a:rPr sz="2850" spc="25" dirty="0">
                <a:latin typeface="MS PGothic"/>
                <a:cs typeface="MS PGothic"/>
              </a:rPr>
              <a:t>いい</a:t>
            </a:r>
            <a:r>
              <a:rPr sz="2850" spc="20" dirty="0">
                <a:latin typeface="MS PGothic"/>
                <a:cs typeface="MS PGothic"/>
              </a:rPr>
              <a:t>ま</a:t>
            </a:r>
            <a:r>
              <a:rPr sz="2850" spc="25" dirty="0">
                <a:latin typeface="MS PGothic"/>
                <a:cs typeface="MS PGothic"/>
              </a:rPr>
              <a:t>す</a:t>
            </a:r>
            <a:r>
              <a:rPr sz="2850" spc="15" dirty="0">
                <a:latin typeface="MS PGothic"/>
                <a:cs typeface="MS PGothic"/>
              </a:rPr>
              <a:t>。</a:t>
            </a:r>
            <a:r>
              <a:rPr sz="2850" spc="25" dirty="0">
                <a:latin typeface="MS PGothic"/>
                <a:cs typeface="MS PGothic"/>
              </a:rPr>
              <a:t>受信者は</a:t>
            </a:r>
            <a:r>
              <a:rPr sz="2850" spc="15" dirty="0">
                <a:latin typeface="MS PGothic"/>
                <a:cs typeface="MS PGothic"/>
              </a:rPr>
              <a:t>、</a:t>
            </a:r>
            <a:r>
              <a:rPr sz="2850" spc="25" dirty="0">
                <a:latin typeface="MS PGothic"/>
                <a:cs typeface="MS PGothic"/>
              </a:rPr>
              <a:t>あ</a:t>
            </a:r>
            <a:r>
              <a:rPr sz="2850" spc="20" dirty="0">
                <a:latin typeface="MS PGothic"/>
                <a:cs typeface="MS PGothic"/>
              </a:rPr>
              <a:t>ら</a:t>
            </a:r>
            <a:r>
              <a:rPr sz="2850" spc="25" dirty="0">
                <a:latin typeface="MS PGothic"/>
                <a:cs typeface="MS PGothic"/>
              </a:rPr>
              <a:t>か</a:t>
            </a:r>
            <a:r>
              <a:rPr sz="2850" spc="20" dirty="0">
                <a:latin typeface="MS PGothic"/>
                <a:cs typeface="MS PGothic"/>
              </a:rPr>
              <a:t>じ</a:t>
            </a:r>
            <a:r>
              <a:rPr sz="2850" spc="25" dirty="0">
                <a:latin typeface="MS PGothic"/>
                <a:cs typeface="MS PGothic"/>
              </a:rPr>
              <a:t>め暗号化に使</a:t>
            </a:r>
            <a:r>
              <a:rPr sz="2850" spc="15" dirty="0">
                <a:latin typeface="MS PGothic"/>
                <a:cs typeface="MS PGothic"/>
              </a:rPr>
              <a:t>う</a:t>
            </a:r>
            <a:endParaRPr sz="2850">
              <a:latin typeface="MS PGothic"/>
              <a:cs typeface="MS PGothic"/>
            </a:endParaRPr>
          </a:p>
          <a:p>
            <a:pPr marL="12700" marR="5080">
              <a:lnSpc>
                <a:spcPct val="151400"/>
              </a:lnSpc>
            </a:pPr>
            <a:r>
              <a:rPr sz="2850" spc="20" dirty="0">
                <a:latin typeface="MS PGothic"/>
                <a:cs typeface="MS PGothic"/>
              </a:rPr>
              <a:t>公開鍵をインターネットなどで公開しておき、送信者はその鍵を使ってデータを暗 </a:t>
            </a:r>
            <a:r>
              <a:rPr sz="2850" spc="25" dirty="0">
                <a:latin typeface="MS PGothic"/>
                <a:cs typeface="MS PGothic"/>
              </a:rPr>
              <a:t>号化</a:t>
            </a:r>
            <a:r>
              <a:rPr sz="2850" spc="20" dirty="0">
                <a:latin typeface="MS PGothic"/>
                <a:cs typeface="MS PGothic"/>
              </a:rPr>
              <a:t>しま</a:t>
            </a:r>
            <a:r>
              <a:rPr sz="2850" spc="25" dirty="0">
                <a:latin typeface="MS PGothic"/>
                <a:cs typeface="MS PGothic"/>
              </a:rPr>
              <a:t>す</a:t>
            </a:r>
            <a:r>
              <a:rPr sz="2850" spc="15" dirty="0">
                <a:latin typeface="MS PGothic"/>
                <a:cs typeface="MS PGothic"/>
              </a:rPr>
              <a:t>。</a:t>
            </a:r>
            <a:r>
              <a:rPr sz="2850" spc="25" dirty="0">
                <a:latin typeface="MS PGothic"/>
                <a:cs typeface="MS PGothic"/>
              </a:rPr>
              <a:t>復号は</a:t>
            </a:r>
            <a:r>
              <a:rPr sz="2850" spc="15" dirty="0">
                <a:latin typeface="MS PGothic"/>
                <a:cs typeface="MS PGothic"/>
              </a:rPr>
              <a:t>、</a:t>
            </a:r>
            <a:r>
              <a:rPr sz="2850" spc="25" dirty="0">
                <a:latin typeface="MS PGothic"/>
                <a:cs typeface="MS PGothic"/>
              </a:rPr>
              <a:t>受信者が</a:t>
            </a:r>
            <a:r>
              <a:rPr sz="2850" spc="20" dirty="0">
                <a:latin typeface="MS PGothic"/>
                <a:cs typeface="MS PGothic"/>
              </a:rPr>
              <a:t>もって</a:t>
            </a:r>
            <a:r>
              <a:rPr sz="2850" spc="25" dirty="0">
                <a:latin typeface="MS PGothic"/>
                <a:cs typeface="MS PGothic"/>
              </a:rPr>
              <a:t>い</a:t>
            </a:r>
            <a:r>
              <a:rPr sz="2850" spc="20" dirty="0">
                <a:latin typeface="MS PGothic"/>
                <a:cs typeface="MS PGothic"/>
              </a:rPr>
              <a:t>る</a:t>
            </a:r>
            <a:r>
              <a:rPr sz="2850" spc="25" dirty="0">
                <a:latin typeface="MS PGothic"/>
                <a:cs typeface="MS PGothic"/>
              </a:rPr>
              <a:t>秘密鍵</a:t>
            </a:r>
            <a:r>
              <a:rPr sz="2850" spc="20" dirty="0">
                <a:latin typeface="MS PGothic"/>
                <a:cs typeface="MS PGothic"/>
              </a:rPr>
              <a:t>で</a:t>
            </a:r>
            <a:r>
              <a:rPr sz="2850" spc="25" dirty="0">
                <a:latin typeface="MS PGothic"/>
                <a:cs typeface="MS PGothic"/>
              </a:rPr>
              <a:t>行い</a:t>
            </a:r>
            <a:r>
              <a:rPr sz="2850" spc="20" dirty="0">
                <a:latin typeface="MS PGothic"/>
                <a:cs typeface="MS PGothic"/>
              </a:rPr>
              <a:t>ま</a:t>
            </a:r>
            <a:r>
              <a:rPr sz="2850" spc="25" dirty="0">
                <a:latin typeface="MS PGothic"/>
                <a:cs typeface="MS PGothic"/>
              </a:rPr>
              <a:t>す</a:t>
            </a:r>
            <a:r>
              <a:rPr sz="2850" spc="15" dirty="0">
                <a:latin typeface="MS PGothic"/>
                <a:cs typeface="MS PGothic"/>
              </a:rPr>
              <a:t>。</a:t>
            </a:r>
            <a:r>
              <a:rPr sz="2850" spc="25" dirty="0">
                <a:latin typeface="MS PGothic"/>
                <a:cs typeface="MS PGothic"/>
              </a:rPr>
              <a:t>公開鍵は公開</a:t>
            </a:r>
            <a:r>
              <a:rPr sz="2850" spc="20" dirty="0">
                <a:latin typeface="MS PGothic"/>
                <a:cs typeface="MS PGothic"/>
              </a:rPr>
              <a:t>して </a:t>
            </a:r>
            <a:r>
              <a:rPr sz="2850" spc="15" dirty="0">
                <a:latin typeface="MS PGothic"/>
                <a:cs typeface="MS PGothic"/>
              </a:rPr>
              <a:t>も</a:t>
            </a:r>
            <a:r>
              <a:rPr sz="2850" spc="20" dirty="0">
                <a:latin typeface="MS PGothic"/>
                <a:cs typeface="MS PGothic"/>
              </a:rPr>
              <a:t>か</a:t>
            </a:r>
            <a:r>
              <a:rPr sz="2850" spc="15" dirty="0">
                <a:latin typeface="MS PGothic"/>
                <a:cs typeface="MS PGothic"/>
              </a:rPr>
              <a:t>ま</a:t>
            </a:r>
            <a:r>
              <a:rPr sz="2850" spc="20" dirty="0">
                <a:latin typeface="MS PGothic"/>
                <a:cs typeface="MS PGothic"/>
              </a:rPr>
              <a:t>い</a:t>
            </a:r>
            <a:r>
              <a:rPr sz="2850" spc="15" dirty="0">
                <a:latin typeface="MS PGothic"/>
                <a:cs typeface="MS PGothic"/>
              </a:rPr>
              <a:t>ま</a:t>
            </a:r>
            <a:r>
              <a:rPr sz="2850" spc="20" dirty="0">
                <a:latin typeface="MS PGothic"/>
                <a:cs typeface="MS PGothic"/>
              </a:rPr>
              <a:t>せんが</a:t>
            </a:r>
            <a:r>
              <a:rPr sz="2850" spc="10" dirty="0">
                <a:latin typeface="MS PGothic"/>
                <a:cs typeface="MS PGothic"/>
              </a:rPr>
              <a:t>、</a:t>
            </a:r>
            <a:r>
              <a:rPr sz="2850" spc="20" dirty="0">
                <a:latin typeface="MS PGothic"/>
                <a:cs typeface="MS PGothic"/>
              </a:rPr>
              <a:t>秘密鍵は受信者以外には知</a:t>
            </a:r>
            <a:r>
              <a:rPr sz="2850" spc="15" dirty="0">
                <a:latin typeface="MS PGothic"/>
                <a:cs typeface="MS PGothic"/>
              </a:rPr>
              <a:t>ら</a:t>
            </a:r>
            <a:r>
              <a:rPr sz="2850" spc="20" dirty="0">
                <a:latin typeface="MS PGothic"/>
                <a:cs typeface="MS PGothic"/>
              </a:rPr>
              <a:t>れ</a:t>
            </a:r>
            <a:r>
              <a:rPr sz="2850" spc="15" dirty="0">
                <a:latin typeface="MS PGothic"/>
                <a:cs typeface="MS PGothic"/>
              </a:rPr>
              <a:t>な</a:t>
            </a:r>
            <a:r>
              <a:rPr sz="2850" spc="20" dirty="0">
                <a:latin typeface="MS PGothic"/>
                <a:cs typeface="MS PGothic"/>
              </a:rPr>
              <a:t>い</a:t>
            </a:r>
            <a:r>
              <a:rPr sz="2850" spc="15" dirty="0">
                <a:latin typeface="MS PGothic"/>
                <a:cs typeface="MS PGothic"/>
              </a:rPr>
              <a:t>よ</a:t>
            </a:r>
            <a:r>
              <a:rPr sz="2850" spc="10" dirty="0">
                <a:latin typeface="MS PGothic"/>
                <a:cs typeface="MS PGothic"/>
              </a:rPr>
              <a:t>う</a:t>
            </a:r>
            <a:r>
              <a:rPr sz="2850" spc="20" dirty="0">
                <a:latin typeface="MS PGothic"/>
                <a:cs typeface="MS PGothic"/>
              </a:rPr>
              <a:t>に</a:t>
            </a:r>
            <a:r>
              <a:rPr sz="2850" spc="15" dirty="0">
                <a:latin typeface="MS PGothic"/>
                <a:cs typeface="MS PGothic"/>
              </a:rPr>
              <a:t>しな</a:t>
            </a:r>
            <a:r>
              <a:rPr sz="2850" spc="10" dirty="0">
                <a:latin typeface="MS PGothic"/>
                <a:cs typeface="MS PGothic"/>
              </a:rPr>
              <a:t>く</a:t>
            </a:r>
            <a:r>
              <a:rPr sz="2850" spc="15" dirty="0">
                <a:latin typeface="MS PGothic"/>
                <a:cs typeface="MS PGothic"/>
              </a:rPr>
              <a:t>て</a:t>
            </a:r>
            <a:r>
              <a:rPr sz="2850" spc="20" dirty="0">
                <a:latin typeface="MS PGothic"/>
                <a:cs typeface="MS PGothic"/>
              </a:rPr>
              <a:t>は</a:t>
            </a:r>
            <a:r>
              <a:rPr sz="2850" spc="15" dirty="0">
                <a:latin typeface="MS PGothic"/>
                <a:cs typeface="MS PGothic"/>
              </a:rPr>
              <a:t>なりま </a:t>
            </a:r>
            <a:r>
              <a:rPr sz="2850" spc="25" dirty="0">
                <a:latin typeface="MS PGothic"/>
                <a:cs typeface="MS PGothic"/>
              </a:rPr>
              <a:t>せん</a:t>
            </a:r>
            <a:r>
              <a:rPr sz="2850" spc="15" dirty="0">
                <a:latin typeface="MS PGothic"/>
                <a:cs typeface="MS PGothic"/>
              </a:rPr>
              <a:t>。</a:t>
            </a:r>
            <a:endParaRPr sz="2850">
              <a:latin typeface="MS PGothic"/>
              <a:cs typeface="MS PGothic"/>
            </a:endParaRPr>
          </a:p>
          <a:p>
            <a:pPr marL="12700" marR="1620520">
              <a:lnSpc>
                <a:spcPct val="151400"/>
              </a:lnSpc>
            </a:pPr>
            <a:r>
              <a:rPr sz="2850" spc="20" dirty="0">
                <a:latin typeface="MS PGothic"/>
                <a:cs typeface="MS PGothic"/>
              </a:rPr>
              <a:t>鍵を公開しているので、不特定多数の相手からデータを受け取るのに </a:t>
            </a:r>
            <a:r>
              <a:rPr sz="2850" spc="25" dirty="0">
                <a:latin typeface="MS PGothic"/>
                <a:cs typeface="MS PGothic"/>
              </a:rPr>
              <a:t>向い</a:t>
            </a:r>
            <a:r>
              <a:rPr sz="2850" spc="20" dirty="0">
                <a:latin typeface="MS PGothic"/>
                <a:cs typeface="MS PGothic"/>
              </a:rPr>
              <a:t>て</a:t>
            </a:r>
            <a:r>
              <a:rPr sz="2850" spc="25" dirty="0">
                <a:latin typeface="MS PGothic"/>
                <a:cs typeface="MS PGothic"/>
              </a:rPr>
              <a:t>い</a:t>
            </a:r>
            <a:r>
              <a:rPr sz="2850" spc="20" dirty="0">
                <a:latin typeface="MS PGothic"/>
                <a:cs typeface="MS PGothic"/>
              </a:rPr>
              <a:t>ま</a:t>
            </a:r>
            <a:r>
              <a:rPr sz="2850" spc="25" dirty="0">
                <a:latin typeface="MS PGothic"/>
                <a:cs typeface="MS PGothic"/>
              </a:rPr>
              <a:t>すが</a:t>
            </a:r>
            <a:r>
              <a:rPr sz="2850" spc="15" dirty="0">
                <a:latin typeface="MS PGothic"/>
                <a:cs typeface="MS PGothic"/>
              </a:rPr>
              <a:t>、</a:t>
            </a:r>
            <a:r>
              <a:rPr sz="2850" spc="25" dirty="0">
                <a:latin typeface="MS PGothic"/>
                <a:cs typeface="MS PGothic"/>
              </a:rPr>
              <a:t>暗号化</a:t>
            </a:r>
            <a:r>
              <a:rPr sz="2850" spc="20" dirty="0">
                <a:latin typeface="MS PGothic"/>
                <a:cs typeface="MS PGothic"/>
              </a:rPr>
              <a:t>と</a:t>
            </a:r>
            <a:r>
              <a:rPr sz="2850" spc="25" dirty="0">
                <a:latin typeface="MS PGothic"/>
                <a:cs typeface="MS PGothic"/>
              </a:rPr>
              <a:t>復号の処理に時間がかか</a:t>
            </a:r>
            <a:r>
              <a:rPr sz="2850" spc="20" dirty="0">
                <a:latin typeface="MS PGothic"/>
                <a:cs typeface="MS PGothic"/>
              </a:rPr>
              <a:t>ると</a:t>
            </a:r>
            <a:r>
              <a:rPr sz="2850" spc="25" dirty="0">
                <a:latin typeface="MS PGothic"/>
                <a:cs typeface="MS PGothic"/>
              </a:rPr>
              <a:t>い</a:t>
            </a:r>
            <a:r>
              <a:rPr sz="2850" spc="15" dirty="0">
                <a:latin typeface="MS PGothic"/>
                <a:cs typeface="MS PGothic"/>
              </a:rPr>
              <a:t>う</a:t>
            </a:r>
            <a:r>
              <a:rPr sz="2850" spc="25" dirty="0">
                <a:latin typeface="MS PGothic"/>
                <a:cs typeface="MS PGothic"/>
              </a:rPr>
              <a:t>短所が</a:t>
            </a:r>
            <a:endParaRPr sz="2850">
              <a:latin typeface="MS PGothic"/>
              <a:cs typeface="MS PGothic"/>
            </a:endParaRPr>
          </a:p>
          <a:p>
            <a:pPr marL="12700" marR="76835">
              <a:lnSpc>
                <a:spcPct val="151400"/>
              </a:lnSpc>
            </a:pPr>
            <a:r>
              <a:rPr sz="2850" spc="20" dirty="0">
                <a:latin typeface="MS PGothic"/>
                <a:cs typeface="MS PGothic"/>
              </a:rPr>
              <a:t>あ</a:t>
            </a:r>
            <a:r>
              <a:rPr sz="2850" spc="15" dirty="0">
                <a:latin typeface="MS PGothic"/>
                <a:cs typeface="MS PGothic"/>
              </a:rPr>
              <a:t>りま</a:t>
            </a:r>
            <a:r>
              <a:rPr sz="2850" spc="20" dirty="0">
                <a:latin typeface="MS PGothic"/>
                <a:cs typeface="MS PGothic"/>
              </a:rPr>
              <a:t>す</a:t>
            </a:r>
            <a:r>
              <a:rPr sz="2850" spc="10" dirty="0">
                <a:latin typeface="MS PGothic"/>
                <a:cs typeface="MS PGothic"/>
              </a:rPr>
              <a:t>。</a:t>
            </a:r>
            <a:r>
              <a:rPr sz="2850" spc="20" dirty="0">
                <a:latin typeface="MS PGothic"/>
                <a:cs typeface="MS PGothic"/>
              </a:rPr>
              <a:t>代表的</a:t>
            </a:r>
            <a:r>
              <a:rPr sz="2850" spc="15" dirty="0">
                <a:latin typeface="MS PGothic"/>
                <a:cs typeface="MS PGothic"/>
              </a:rPr>
              <a:t>な</a:t>
            </a:r>
            <a:r>
              <a:rPr sz="2850" spc="20" dirty="0">
                <a:latin typeface="MS PGothic"/>
                <a:cs typeface="MS PGothic"/>
              </a:rPr>
              <a:t>公開鍵暗号方式には</a:t>
            </a:r>
            <a:r>
              <a:rPr sz="2850" spc="10" dirty="0">
                <a:latin typeface="MS PGothic"/>
                <a:cs typeface="MS PGothic"/>
              </a:rPr>
              <a:t>、</a:t>
            </a:r>
            <a:r>
              <a:rPr sz="2850" spc="20" dirty="0">
                <a:latin typeface="MS PGothic"/>
                <a:cs typeface="MS PGothic"/>
              </a:rPr>
              <a:t>巨大</a:t>
            </a:r>
            <a:r>
              <a:rPr sz="2850" spc="15" dirty="0">
                <a:latin typeface="MS PGothic"/>
                <a:cs typeface="MS PGothic"/>
              </a:rPr>
              <a:t>な</a:t>
            </a:r>
            <a:r>
              <a:rPr sz="2850" spc="20" dirty="0">
                <a:latin typeface="MS PGothic"/>
                <a:cs typeface="MS PGothic"/>
              </a:rPr>
              <a:t>数の素因数分解の困難</a:t>
            </a:r>
            <a:r>
              <a:rPr sz="2850" spc="15" dirty="0">
                <a:latin typeface="MS PGothic"/>
                <a:cs typeface="MS PGothic"/>
              </a:rPr>
              <a:t>さを</a:t>
            </a:r>
            <a:r>
              <a:rPr sz="2850" spc="20" dirty="0">
                <a:latin typeface="MS PGothic"/>
                <a:cs typeface="MS PGothic"/>
              </a:rPr>
              <a:t>利 </a:t>
            </a:r>
            <a:r>
              <a:rPr sz="2850" spc="25" dirty="0">
                <a:latin typeface="MS PGothic"/>
                <a:cs typeface="MS PGothic"/>
              </a:rPr>
              <a:t>用</a:t>
            </a:r>
            <a:r>
              <a:rPr sz="2850" spc="20" dirty="0">
                <a:latin typeface="MS PGothic"/>
                <a:cs typeface="MS PGothic"/>
              </a:rPr>
              <a:t>し</a:t>
            </a:r>
            <a:r>
              <a:rPr sz="2850" spc="15" dirty="0">
                <a:latin typeface="MS PGothic"/>
                <a:cs typeface="MS PGothic"/>
              </a:rPr>
              <a:t>た</a:t>
            </a:r>
            <a:r>
              <a:rPr sz="2850" spc="10" dirty="0">
                <a:latin typeface="Arial MT"/>
                <a:cs typeface="Arial MT"/>
              </a:rPr>
              <a:t>RSA</a:t>
            </a:r>
            <a:r>
              <a:rPr sz="2850" spc="25" dirty="0">
                <a:latin typeface="MS PGothic"/>
                <a:cs typeface="MS PGothic"/>
              </a:rPr>
              <a:t>や楕円曲線暗号</a:t>
            </a:r>
            <a:r>
              <a:rPr sz="2850" spc="20" dirty="0">
                <a:latin typeface="MS PGothic"/>
                <a:cs typeface="MS PGothic"/>
              </a:rPr>
              <a:t>など</a:t>
            </a:r>
            <a:r>
              <a:rPr sz="2850" spc="25" dirty="0">
                <a:latin typeface="MS PGothic"/>
                <a:cs typeface="MS PGothic"/>
              </a:rPr>
              <a:t>があ</a:t>
            </a:r>
            <a:r>
              <a:rPr sz="2850" spc="20" dirty="0">
                <a:latin typeface="MS PGothic"/>
                <a:cs typeface="MS PGothic"/>
              </a:rPr>
              <a:t>りま</a:t>
            </a:r>
            <a:r>
              <a:rPr sz="2850" spc="25" dirty="0">
                <a:latin typeface="MS PGothic"/>
                <a:cs typeface="MS PGothic"/>
              </a:rPr>
              <a:t>す</a:t>
            </a:r>
            <a:r>
              <a:rPr sz="2850" spc="15" dirty="0">
                <a:latin typeface="MS PGothic"/>
                <a:cs typeface="MS PGothic"/>
              </a:rPr>
              <a:t>。</a:t>
            </a:r>
            <a:endParaRPr sz="2850">
              <a:latin typeface="MS PGothic"/>
              <a:cs typeface="MS PGothic"/>
            </a:endParaRPr>
          </a:p>
        </p:txBody>
      </p:sp>
      <p:pic>
        <p:nvPicPr>
          <p:cNvPr id="8" name="object 8"/>
          <p:cNvPicPr/>
          <p:nvPr/>
        </p:nvPicPr>
        <p:blipFill>
          <a:blip r:embed="rId3" cstate="print"/>
          <a:stretch>
            <a:fillRect/>
          </a:stretch>
        </p:blipFill>
        <p:spPr>
          <a:xfrm>
            <a:off x="10851975" y="111025"/>
            <a:ext cx="2152823" cy="1825375"/>
          </a:xfrm>
          <a:prstGeom prst="rect">
            <a:avLst/>
          </a:prstGeom>
        </p:spPr>
      </p:pic>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0" y="0"/>
            <a:ext cx="13004800" cy="8626475"/>
            <a:chOff x="0" y="0"/>
            <a:chExt cx="13004800" cy="862647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7"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pic>
          <p:nvPicPr>
            <p:cNvPr id="8" name="object 8"/>
            <p:cNvPicPr/>
            <p:nvPr/>
          </p:nvPicPr>
          <p:blipFill>
            <a:blip r:embed="rId4" cstate="print"/>
            <a:stretch>
              <a:fillRect/>
            </a:stretch>
          </p:blipFill>
          <p:spPr>
            <a:xfrm>
              <a:off x="0" y="2045425"/>
              <a:ext cx="13004799" cy="6579525"/>
            </a:xfrm>
            <a:prstGeom prst="rect">
              <a:avLst/>
            </a:prstGeom>
          </p:spPr>
        </p:pic>
      </p:grpSp>
      <p:sp>
        <p:nvSpPr>
          <p:cNvPr id="9" name="object 9"/>
          <p:cNvSpPr txBox="1">
            <a:spLocks noGrp="1"/>
          </p:cNvSpPr>
          <p:nvPr>
            <p:ph type="title"/>
          </p:nvPr>
        </p:nvSpPr>
        <p:spPr>
          <a:xfrm>
            <a:off x="781825" y="545332"/>
            <a:ext cx="5715000" cy="1000760"/>
          </a:xfrm>
          <a:prstGeom prst="rect">
            <a:avLst/>
          </a:prstGeom>
        </p:spPr>
        <p:txBody>
          <a:bodyPr vert="horz" wrap="square" lIns="0" tIns="12700" rIns="0" bIns="0" rtlCol="0">
            <a:spAutoFit/>
          </a:bodyPr>
          <a:lstStyle/>
          <a:p>
            <a:pPr marL="12700">
              <a:lnSpc>
                <a:spcPct val="100000"/>
              </a:lnSpc>
              <a:spcBef>
                <a:spcPts val="100"/>
              </a:spcBef>
            </a:pPr>
            <a:r>
              <a:rPr dirty="0"/>
              <a:t>公開鍵暗号方式</a:t>
            </a:r>
          </a:p>
        </p:txBody>
      </p:sp>
      <p:pic>
        <p:nvPicPr>
          <p:cNvPr id="10" name="object 10"/>
          <p:cNvPicPr/>
          <p:nvPr/>
        </p:nvPicPr>
        <p:blipFill>
          <a:blip r:embed="rId5" cstate="print"/>
          <a:stretch>
            <a:fillRect/>
          </a:stretch>
        </p:blipFill>
        <p:spPr>
          <a:xfrm>
            <a:off x="10851975" y="111025"/>
            <a:ext cx="2152823" cy="1825375"/>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1304925" y="545279"/>
            <a:ext cx="1651000" cy="1000760"/>
          </a:xfrm>
          <a:prstGeom prst="rect">
            <a:avLst/>
          </a:prstGeom>
        </p:spPr>
        <p:txBody>
          <a:bodyPr vert="horz" wrap="square" lIns="0" tIns="12700" rIns="0" bIns="0" rtlCol="0">
            <a:spAutoFit/>
          </a:bodyPr>
          <a:lstStyle/>
          <a:p>
            <a:pPr marL="12700">
              <a:lnSpc>
                <a:spcPct val="100000"/>
              </a:lnSpc>
              <a:spcBef>
                <a:spcPts val="100"/>
              </a:spcBef>
            </a:pPr>
            <a:r>
              <a:rPr dirty="0"/>
              <a:t>目次</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a:t>
            </a:fld>
            <a:endParaRPr dirty="0"/>
          </a:p>
        </p:txBody>
      </p:sp>
      <p:sp>
        <p:nvSpPr>
          <p:cNvPr id="7" name="object 7"/>
          <p:cNvSpPr txBox="1"/>
          <p:nvPr/>
        </p:nvSpPr>
        <p:spPr>
          <a:xfrm>
            <a:off x="720502" y="2298566"/>
            <a:ext cx="6207760" cy="5331460"/>
          </a:xfrm>
          <a:prstGeom prst="rect">
            <a:avLst/>
          </a:prstGeom>
        </p:spPr>
        <p:txBody>
          <a:bodyPr vert="horz" wrap="square" lIns="0" tIns="221615" rIns="0" bIns="0" rtlCol="0">
            <a:spAutoFit/>
          </a:bodyPr>
          <a:lstStyle/>
          <a:p>
            <a:pPr marL="622300" indent="-610235">
              <a:lnSpc>
                <a:spcPct val="100000"/>
              </a:lnSpc>
              <a:spcBef>
                <a:spcPts val="1745"/>
              </a:spcBef>
              <a:buFont typeface="Arial MT"/>
              <a:buAutoNum type="arabicPeriod"/>
              <a:tabLst>
                <a:tab pos="622300" algn="l"/>
                <a:tab pos="622935" algn="l"/>
              </a:tabLst>
            </a:pPr>
            <a:r>
              <a:rPr sz="3600" spc="-5" dirty="0">
                <a:latin typeface="MS PGothic"/>
                <a:cs typeface="MS PGothic"/>
              </a:rPr>
              <a:t>カタカナ語の発声練習</a:t>
            </a:r>
            <a:endParaRPr sz="3600">
              <a:latin typeface="MS PGothic"/>
              <a:cs typeface="MS PGothic"/>
            </a:endParaRPr>
          </a:p>
          <a:p>
            <a:pPr marL="622300" indent="-610235">
              <a:lnSpc>
                <a:spcPct val="100000"/>
              </a:lnSpc>
              <a:spcBef>
                <a:spcPts val="1650"/>
              </a:spcBef>
              <a:buFont typeface="Arial MT"/>
              <a:buAutoNum type="arabicPeriod"/>
              <a:tabLst>
                <a:tab pos="622300" algn="l"/>
                <a:tab pos="622935" algn="l"/>
              </a:tabLst>
            </a:pPr>
            <a:r>
              <a:rPr sz="3600" dirty="0">
                <a:latin typeface="MS PGothic"/>
                <a:cs typeface="MS PGothic"/>
              </a:rPr>
              <a:t>言葉の確認</a:t>
            </a:r>
            <a:endParaRPr sz="3600">
              <a:latin typeface="MS PGothic"/>
              <a:cs typeface="MS PGothic"/>
            </a:endParaRPr>
          </a:p>
          <a:p>
            <a:pPr marL="622300" indent="-610235">
              <a:lnSpc>
                <a:spcPct val="100000"/>
              </a:lnSpc>
              <a:spcBef>
                <a:spcPts val="1645"/>
              </a:spcBef>
              <a:buFont typeface="Arial MT"/>
              <a:buAutoNum type="arabicPeriod"/>
              <a:tabLst>
                <a:tab pos="622300" algn="l"/>
                <a:tab pos="622935" algn="l"/>
              </a:tabLst>
            </a:pPr>
            <a:r>
              <a:rPr sz="3600" dirty="0">
                <a:latin typeface="MS PGothic"/>
                <a:cs typeface="MS PGothic"/>
              </a:rPr>
              <a:t>文章の理解：データの暗号化</a:t>
            </a:r>
            <a:endParaRPr sz="3600">
              <a:latin typeface="MS PGothic"/>
              <a:cs typeface="MS PGothic"/>
            </a:endParaRPr>
          </a:p>
          <a:p>
            <a:pPr marL="622300">
              <a:lnSpc>
                <a:spcPct val="100000"/>
              </a:lnSpc>
              <a:spcBef>
                <a:spcPts val="1650"/>
              </a:spcBef>
            </a:pPr>
            <a:r>
              <a:rPr sz="3600" dirty="0">
                <a:latin typeface="MS PGothic"/>
                <a:cs typeface="MS PGothic"/>
              </a:rPr>
              <a:t>・共通鍵暗号方式</a:t>
            </a:r>
            <a:endParaRPr sz="3600">
              <a:latin typeface="MS PGothic"/>
              <a:cs typeface="MS PGothic"/>
            </a:endParaRPr>
          </a:p>
          <a:p>
            <a:pPr marL="622300">
              <a:lnSpc>
                <a:spcPct val="100000"/>
              </a:lnSpc>
              <a:spcBef>
                <a:spcPts val="1650"/>
              </a:spcBef>
            </a:pPr>
            <a:r>
              <a:rPr sz="3600" dirty="0">
                <a:latin typeface="MS PGothic"/>
                <a:cs typeface="MS PGothic"/>
              </a:rPr>
              <a:t>・公開鍵暗号方式</a:t>
            </a:r>
            <a:endParaRPr sz="3600">
              <a:latin typeface="MS PGothic"/>
              <a:cs typeface="MS PGothic"/>
            </a:endParaRPr>
          </a:p>
          <a:p>
            <a:pPr marL="622300" indent="-610235">
              <a:lnSpc>
                <a:spcPct val="100000"/>
              </a:lnSpc>
              <a:spcBef>
                <a:spcPts val="1645"/>
              </a:spcBef>
              <a:buFont typeface="Arial MT"/>
              <a:buAutoNum type="arabicPeriod" startAt="4"/>
              <a:tabLst>
                <a:tab pos="622300" algn="l"/>
                <a:tab pos="622935" algn="l"/>
              </a:tabLst>
            </a:pPr>
            <a:r>
              <a:rPr sz="3600" dirty="0">
                <a:latin typeface="MS PGothic"/>
                <a:cs typeface="MS PGothic"/>
              </a:rPr>
              <a:t>問題練習</a:t>
            </a:r>
            <a:endParaRPr sz="3600">
              <a:latin typeface="MS PGothic"/>
              <a:cs typeface="MS PGothic"/>
            </a:endParaRPr>
          </a:p>
          <a:p>
            <a:pPr marL="622300" indent="-610235">
              <a:lnSpc>
                <a:spcPct val="100000"/>
              </a:lnSpc>
              <a:spcBef>
                <a:spcPts val="1650"/>
              </a:spcBef>
              <a:buFont typeface="Arial MT"/>
              <a:buAutoNum type="arabicPeriod" startAt="4"/>
              <a:tabLst>
                <a:tab pos="622300" algn="l"/>
                <a:tab pos="622935" algn="l"/>
              </a:tabLst>
            </a:pPr>
            <a:r>
              <a:rPr sz="3600" dirty="0">
                <a:latin typeface="MS PGothic"/>
                <a:cs typeface="MS PGothic"/>
              </a:rPr>
              <a:t>次の授業予告</a:t>
            </a:r>
            <a:endParaRPr sz="3600">
              <a:latin typeface="MS PGothic"/>
              <a:cs typeface="MS P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3995599" y="111024"/>
            <a:ext cx="5420995" cy="1934845"/>
          </a:xfrm>
          <a:prstGeom prst="rect">
            <a:avLst/>
          </a:prstGeom>
          <a:ln w="9524">
            <a:solidFill>
              <a:srgbClr val="C82506"/>
            </a:solidFill>
          </a:ln>
        </p:spPr>
        <p:txBody>
          <a:bodyPr vert="horz" wrap="square" lIns="0" tIns="447039" rIns="0" bIns="0" rtlCol="0">
            <a:spAutoFit/>
          </a:bodyPr>
          <a:lstStyle/>
          <a:p>
            <a:pPr marL="452755">
              <a:lnSpc>
                <a:spcPct val="100000"/>
              </a:lnSpc>
              <a:spcBef>
                <a:spcPts val="3519"/>
              </a:spcBef>
            </a:pPr>
            <a:r>
              <a:rPr spc="-5" dirty="0">
                <a:solidFill>
                  <a:srgbClr val="C82506"/>
                </a:solidFill>
              </a:rPr>
              <a:t>チームワーク</a:t>
            </a:r>
          </a:p>
        </p:txBody>
      </p:sp>
      <p:pic>
        <p:nvPicPr>
          <p:cNvPr id="9" name="object 9"/>
          <p:cNvPicPr/>
          <p:nvPr/>
        </p:nvPicPr>
        <p:blipFill>
          <a:blip r:embed="rId4" cstate="print"/>
          <a:stretch>
            <a:fillRect/>
          </a:stretch>
        </p:blipFill>
        <p:spPr>
          <a:xfrm>
            <a:off x="263000" y="2861788"/>
            <a:ext cx="3526300" cy="3382811"/>
          </a:xfrm>
          <a:prstGeom prst="rect">
            <a:avLst/>
          </a:prstGeom>
        </p:spPr>
      </p:pic>
      <p:sp>
        <p:nvSpPr>
          <p:cNvPr id="10" name="object 10"/>
          <p:cNvSpPr txBox="1"/>
          <p:nvPr/>
        </p:nvSpPr>
        <p:spPr>
          <a:xfrm>
            <a:off x="3789300" y="2861775"/>
            <a:ext cx="9097645" cy="3383279"/>
          </a:xfrm>
          <a:prstGeom prst="rect">
            <a:avLst/>
          </a:prstGeom>
          <a:ln w="9524">
            <a:solidFill>
              <a:srgbClr val="000000"/>
            </a:solidFill>
          </a:ln>
        </p:spPr>
        <p:txBody>
          <a:bodyPr vert="horz" wrap="square" lIns="0" tIns="6985" rIns="0" bIns="0" rtlCol="0">
            <a:spAutoFit/>
          </a:bodyPr>
          <a:lstStyle/>
          <a:p>
            <a:pPr>
              <a:lnSpc>
                <a:spcPct val="100000"/>
              </a:lnSpc>
              <a:spcBef>
                <a:spcPts val="55"/>
              </a:spcBef>
            </a:pPr>
            <a:endParaRPr sz="2650">
              <a:latin typeface="Times New Roman"/>
              <a:cs typeface="Times New Roman"/>
            </a:endParaRPr>
          </a:p>
          <a:p>
            <a:pPr marL="47625">
              <a:lnSpc>
                <a:spcPct val="100000"/>
              </a:lnSpc>
            </a:pPr>
            <a:r>
              <a:rPr sz="3400" dirty="0">
                <a:latin typeface="MS PGothic"/>
                <a:cs typeface="MS PGothic"/>
              </a:rPr>
              <a:t>★</a:t>
            </a:r>
            <a:r>
              <a:rPr sz="3400" spc="-145" dirty="0">
                <a:latin typeface="MS PGothic"/>
                <a:cs typeface="MS PGothic"/>
              </a:rPr>
              <a:t> </a:t>
            </a:r>
            <a:r>
              <a:rPr sz="3400" dirty="0">
                <a:latin typeface="MS PGothic"/>
                <a:cs typeface="MS PGothic"/>
              </a:rPr>
              <a:t>言葉を思い出しながら、文章を読む</a:t>
            </a:r>
            <a:endParaRPr sz="3400">
              <a:latin typeface="MS PGothic"/>
              <a:cs typeface="MS PGothic"/>
            </a:endParaRPr>
          </a:p>
          <a:p>
            <a:pPr marL="334010" marR="1413510" indent="-287020">
              <a:lnSpc>
                <a:spcPct val="114999"/>
              </a:lnSpc>
              <a:spcBef>
                <a:spcPts val="1000"/>
              </a:spcBef>
            </a:pPr>
            <a:r>
              <a:rPr sz="3400" dirty="0">
                <a:latin typeface="MS PGothic"/>
                <a:cs typeface="MS PGothic"/>
              </a:rPr>
              <a:t>★</a:t>
            </a:r>
            <a:r>
              <a:rPr sz="3400" spc="-120" dirty="0">
                <a:latin typeface="MS PGothic"/>
                <a:cs typeface="MS PGothic"/>
              </a:rPr>
              <a:t> </a:t>
            </a:r>
            <a:r>
              <a:rPr sz="3400" dirty="0">
                <a:latin typeface="MS PGothic"/>
                <a:cs typeface="MS PGothic"/>
              </a:rPr>
              <a:t>友達と一緒にベトナム語に翻訳して、 理解した内容</a:t>
            </a:r>
            <a:r>
              <a:rPr sz="3400" spc="-5" dirty="0">
                <a:latin typeface="MS PGothic"/>
                <a:cs typeface="MS PGothic"/>
              </a:rPr>
              <a:t>を</a:t>
            </a:r>
            <a:r>
              <a:rPr sz="3400" u="heavy" spc="-5" dirty="0">
                <a:uFill>
                  <a:solidFill>
                    <a:srgbClr val="000000"/>
                  </a:solidFill>
                </a:uFill>
                <a:latin typeface="MS PGothic"/>
                <a:cs typeface="MS PGothic"/>
              </a:rPr>
              <a:t>キーワー</a:t>
            </a:r>
            <a:r>
              <a:rPr sz="3400" u="heavy" spc="10" dirty="0">
                <a:uFill>
                  <a:solidFill>
                    <a:srgbClr val="000000"/>
                  </a:solidFill>
                </a:uFill>
                <a:latin typeface="MS PGothic"/>
                <a:cs typeface="MS PGothic"/>
              </a:rPr>
              <a:t>ド</a:t>
            </a:r>
            <a:r>
              <a:rPr sz="3400" spc="-5" dirty="0">
                <a:latin typeface="MS PGothic"/>
                <a:cs typeface="MS PGothic"/>
              </a:rPr>
              <a:t>としてまとめる</a:t>
            </a:r>
            <a:endParaRPr sz="3400">
              <a:latin typeface="MS PGothic"/>
              <a:cs typeface="MS PGothic"/>
            </a:endParaRPr>
          </a:p>
          <a:p>
            <a:pPr marL="47625">
              <a:lnSpc>
                <a:spcPct val="100000"/>
              </a:lnSpc>
              <a:spcBef>
                <a:spcPts val="1610"/>
              </a:spcBef>
            </a:pPr>
            <a:r>
              <a:rPr sz="3400" dirty="0">
                <a:latin typeface="MS PGothic"/>
                <a:cs typeface="MS PGothic"/>
              </a:rPr>
              <a:t>★</a:t>
            </a:r>
            <a:r>
              <a:rPr sz="3400" spc="-140" dirty="0">
                <a:latin typeface="MS PGothic"/>
                <a:cs typeface="MS PGothic"/>
              </a:rPr>
              <a:t> </a:t>
            </a:r>
            <a:r>
              <a:rPr sz="3400" dirty="0">
                <a:latin typeface="MS PGothic"/>
                <a:cs typeface="MS PGothic"/>
              </a:rPr>
              <a:t>日本語</a:t>
            </a:r>
            <a:r>
              <a:rPr sz="3400" spc="-5" dirty="0">
                <a:latin typeface="MS PGothic"/>
                <a:cs typeface="MS PGothic"/>
              </a:rPr>
              <a:t>の</a:t>
            </a:r>
            <a:r>
              <a:rPr sz="3400" spc="-5" dirty="0">
                <a:latin typeface="Arial MT"/>
                <a:cs typeface="Arial MT"/>
              </a:rPr>
              <a:t>Quiz</a:t>
            </a:r>
            <a:r>
              <a:rPr sz="3400" spc="-5" dirty="0">
                <a:latin typeface="MS PGothic"/>
                <a:cs typeface="MS PGothic"/>
              </a:rPr>
              <a:t>を準備する（※）</a:t>
            </a:r>
            <a:endParaRPr sz="3400">
              <a:latin typeface="MS PGothic"/>
              <a:cs typeface="MS PGothic"/>
            </a:endParaRPr>
          </a:p>
        </p:txBody>
      </p:sp>
      <p:sp>
        <p:nvSpPr>
          <p:cNvPr id="11" name="object 11"/>
          <p:cNvSpPr txBox="1"/>
          <p:nvPr/>
        </p:nvSpPr>
        <p:spPr>
          <a:xfrm>
            <a:off x="143979" y="6810488"/>
            <a:ext cx="7707630" cy="1366520"/>
          </a:xfrm>
          <a:prstGeom prst="rect">
            <a:avLst/>
          </a:prstGeom>
        </p:spPr>
        <p:txBody>
          <a:bodyPr vert="horz" wrap="square" lIns="0" tIns="210185" rIns="0" bIns="0" rtlCol="0">
            <a:spAutoFit/>
          </a:bodyPr>
          <a:lstStyle/>
          <a:p>
            <a:pPr marL="12700">
              <a:lnSpc>
                <a:spcPct val="100000"/>
              </a:lnSpc>
              <a:spcBef>
                <a:spcPts val="1655"/>
              </a:spcBef>
            </a:pPr>
            <a:r>
              <a:rPr sz="3100" spc="-5" dirty="0">
                <a:latin typeface="Arial MT"/>
                <a:cs typeface="Arial MT"/>
              </a:rPr>
              <a:t>(</a:t>
            </a:r>
            <a:r>
              <a:rPr sz="3100" spc="-5" dirty="0">
                <a:latin typeface="MS PGothic"/>
                <a:cs typeface="MS PGothic"/>
              </a:rPr>
              <a:t>※</a:t>
            </a:r>
            <a:r>
              <a:rPr sz="3100" spc="-5" dirty="0">
                <a:latin typeface="Arial MT"/>
                <a:cs typeface="Arial MT"/>
              </a:rPr>
              <a:t>)</a:t>
            </a:r>
            <a:r>
              <a:rPr sz="3100" spc="-50" dirty="0">
                <a:latin typeface="Arial MT"/>
                <a:cs typeface="Arial MT"/>
              </a:rPr>
              <a:t> </a:t>
            </a:r>
            <a:r>
              <a:rPr sz="3100" dirty="0">
                <a:latin typeface="MS PGothic"/>
                <a:cs typeface="MS PGothic"/>
              </a:rPr>
              <a:t>大切で覚える必要な内容について</a:t>
            </a:r>
            <a:endParaRPr sz="3100">
              <a:latin typeface="MS PGothic"/>
              <a:cs typeface="MS PGothic"/>
            </a:endParaRPr>
          </a:p>
          <a:p>
            <a:pPr marL="426084">
              <a:lnSpc>
                <a:spcPct val="100000"/>
              </a:lnSpc>
              <a:spcBef>
                <a:spcPts val="1560"/>
              </a:spcBef>
            </a:pPr>
            <a:r>
              <a:rPr sz="3100" dirty="0">
                <a:latin typeface="MS PGothic"/>
                <a:cs typeface="MS PGothic"/>
              </a:rPr>
              <a:t>他の各チームに対する質問を考えましょう！</a:t>
            </a:r>
            <a:endParaRPr sz="3100">
              <a:latin typeface="MS PGothic"/>
              <a:cs typeface="MS PGothic"/>
            </a:endParaRPr>
          </a:p>
        </p:txBody>
      </p:sp>
      <p:pic>
        <p:nvPicPr>
          <p:cNvPr id="12" name="object 12"/>
          <p:cNvPicPr/>
          <p:nvPr/>
        </p:nvPicPr>
        <p:blipFill>
          <a:blip r:embed="rId5" cstate="print"/>
          <a:stretch>
            <a:fillRect/>
          </a:stretch>
        </p:blipFill>
        <p:spPr>
          <a:xfrm>
            <a:off x="9360199" y="6488438"/>
            <a:ext cx="3526299" cy="2239451"/>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p:nvPr/>
        </p:nvSpPr>
        <p:spPr>
          <a:xfrm>
            <a:off x="1160626" y="1961216"/>
            <a:ext cx="9429750" cy="3992879"/>
          </a:xfrm>
          <a:prstGeom prst="rect">
            <a:avLst/>
          </a:prstGeom>
        </p:spPr>
        <p:txBody>
          <a:bodyPr vert="horz" wrap="square" lIns="0" tIns="297815" rIns="0" bIns="0" rtlCol="0">
            <a:spAutoFit/>
          </a:bodyPr>
          <a:lstStyle/>
          <a:p>
            <a:pPr marL="647700" indent="-635635">
              <a:lnSpc>
                <a:spcPct val="100000"/>
              </a:lnSpc>
              <a:spcBef>
                <a:spcPts val="2345"/>
              </a:spcBef>
              <a:buClr>
                <a:srgbClr val="000000"/>
              </a:buClr>
              <a:buFont typeface="Arial MT"/>
              <a:buAutoNum type="arabicParenR"/>
              <a:tabLst>
                <a:tab pos="647700" algn="l"/>
                <a:tab pos="648335" algn="l"/>
              </a:tabLst>
            </a:pPr>
            <a:r>
              <a:rPr sz="3600" u="heavy" spc="-5" dirty="0">
                <a:solidFill>
                  <a:srgbClr val="0000FF"/>
                </a:solidFill>
                <a:uFill>
                  <a:solidFill>
                    <a:srgbClr val="0000FF"/>
                  </a:solidFill>
                </a:uFill>
                <a:latin typeface="MS PGothic"/>
                <a:cs typeface="MS PGothic"/>
                <a:hlinkClick r:id="rId4"/>
              </a:rPr>
              <a:t>ワークシー</a:t>
            </a:r>
            <a:r>
              <a:rPr sz="3600" u="heavy" spc="5" dirty="0">
                <a:solidFill>
                  <a:srgbClr val="0000FF"/>
                </a:solidFill>
                <a:uFill>
                  <a:solidFill>
                    <a:srgbClr val="0000FF"/>
                  </a:solidFill>
                </a:uFill>
                <a:latin typeface="MS PGothic"/>
                <a:cs typeface="MS PGothic"/>
                <a:hlinkClick r:id="rId4"/>
              </a:rPr>
              <a:t>ト</a:t>
            </a:r>
            <a:r>
              <a:rPr sz="3600" spc="-5" dirty="0">
                <a:latin typeface="MS PGothic"/>
                <a:cs typeface="MS PGothic"/>
              </a:rPr>
              <a:t>をコピーし、ファイル名を変更する</a:t>
            </a:r>
            <a:endParaRPr sz="3600">
              <a:latin typeface="MS PGothic"/>
              <a:cs typeface="MS PGothic"/>
            </a:endParaRPr>
          </a:p>
          <a:p>
            <a:pPr marL="647700" indent="-635635">
              <a:lnSpc>
                <a:spcPct val="100000"/>
              </a:lnSpc>
              <a:spcBef>
                <a:spcPts val="2250"/>
              </a:spcBef>
              <a:buClr>
                <a:srgbClr val="000000"/>
              </a:buClr>
              <a:buFont typeface="Arial MT"/>
              <a:buAutoNum type="arabicParenR"/>
              <a:tabLst>
                <a:tab pos="647700" algn="l"/>
                <a:tab pos="648335" algn="l"/>
              </a:tabLst>
            </a:pPr>
            <a:r>
              <a:rPr sz="3600" u="heavy" spc="-5" dirty="0">
                <a:solidFill>
                  <a:srgbClr val="0000FF"/>
                </a:solidFill>
                <a:uFill>
                  <a:solidFill>
                    <a:srgbClr val="0000FF"/>
                  </a:solidFill>
                </a:uFill>
                <a:latin typeface="MS PGothic"/>
                <a:cs typeface="MS PGothic"/>
                <a:hlinkClick r:id="rId5"/>
              </a:rPr>
              <a:t>クラスのフォル</a:t>
            </a:r>
            <a:r>
              <a:rPr sz="3600" u="heavy" spc="15" dirty="0">
                <a:solidFill>
                  <a:srgbClr val="0000FF"/>
                </a:solidFill>
                <a:uFill>
                  <a:solidFill>
                    <a:srgbClr val="0000FF"/>
                  </a:solidFill>
                </a:uFill>
                <a:latin typeface="MS PGothic"/>
                <a:cs typeface="MS PGothic"/>
                <a:hlinkClick r:id="rId5"/>
              </a:rPr>
              <a:t>ダ</a:t>
            </a:r>
            <a:r>
              <a:rPr sz="3600" spc="-5" dirty="0">
                <a:latin typeface="MS PGothic"/>
                <a:cs typeface="MS PGothic"/>
              </a:rPr>
              <a:t>に保存する</a:t>
            </a:r>
            <a:endParaRPr sz="3600">
              <a:latin typeface="MS PGothic"/>
              <a:cs typeface="MS PGothic"/>
            </a:endParaRPr>
          </a:p>
          <a:p>
            <a:pPr marL="647700" indent="-635635">
              <a:lnSpc>
                <a:spcPct val="100000"/>
              </a:lnSpc>
              <a:spcBef>
                <a:spcPts val="2245"/>
              </a:spcBef>
              <a:buFont typeface="Arial MT"/>
              <a:buAutoNum type="arabicParenR"/>
              <a:tabLst>
                <a:tab pos="647700" algn="l"/>
                <a:tab pos="648335" algn="l"/>
              </a:tabLst>
            </a:pPr>
            <a:r>
              <a:rPr sz="3600" dirty="0">
                <a:latin typeface="MS PGothic"/>
                <a:cs typeface="MS PGothic"/>
              </a:rPr>
              <a:t>「チームの情報」のシートに情報を記入する</a:t>
            </a:r>
            <a:endParaRPr sz="3600">
              <a:latin typeface="MS PGothic"/>
              <a:cs typeface="MS PGothic"/>
            </a:endParaRPr>
          </a:p>
          <a:p>
            <a:pPr marL="647700" indent="-635635">
              <a:lnSpc>
                <a:spcPct val="100000"/>
              </a:lnSpc>
              <a:spcBef>
                <a:spcPts val="2250"/>
              </a:spcBef>
              <a:buFont typeface="Arial MT"/>
              <a:buAutoNum type="arabicParenR"/>
              <a:tabLst>
                <a:tab pos="647700" algn="l"/>
                <a:tab pos="648335" algn="l"/>
              </a:tabLst>
            </a:pPr>
            <a:r>
              <a:rPr sz="3600" dirty="0">
                <a:latin typeface="MS PGothic"/>
                <a:cs typeface="MS PGothic"/>
              </a:rPr>
              <a:t>各案方式の内容を</a:t>
            </a:r>
            <a:r>
              <a:rPr sz="3600" u="heavy" spc="-5" dirty="0">
                <a:uFill>
                  <a:solidFill>
                    <a:srgbClr val="000000"/>
                  </a:solidFill>
                </a:uFill>
                <a:latin typeface="MS PGothic"/>
                <a:cs typeface="MS PGothic"/>
              </a:rPr>
              <a:t>キーワー</a:t>
            </a:r>
            <a:r>
              <a:rPr sz="3600" u="heavy" spc="10" dirty="0">
                <a:uFill>
                  <a:solidFill>
                    <a:srgbClr val="000000"/>
                  </a:solidFill>
                </a:uFill>
                <a:latin typeface="MS PGothic"/>
                <a:cs typeface="MS PGothic"/>
              </a:rPr>
              <a:t>ド</a:t>
            </a:r>
            <a:r>
              <a:rPr sz="3600" spc="-5" dirty="0">
                <a:latin typeface="MS PGothic"/>
                <a:cs typeface="MS PGothic"/>
              </a:rPr>
              <a:t>としてまとめて</a:t>
            </a:r>
            <a:endParaRPr sz="3600">
              <a:latin typeface="MS PGothic"/>
              <a:cs typeface="MS PGothic"/>
            </a:endParaRPr>
          </a:p>
          <a:p>
            <a:pPr marL="647700">
              <a:lnSpc>
                <a:spcPct val="100000"/>
              </a:lnSpc>
              <a:spcBef>
                <a:spcPts val="650"/>
              </a:spcBef>
            </a:pPr>
            <a:r>
              <a:rPr sz="3600" u="heavy" spc="-5" dirty="0">
                <a:uFill>
                  <a:solidFill>
                    <a:srgbClr val="000000"/>
                  </a:solidFill>
                </a:uFill>
                <a:latin typeface="Arial MT"/>
                <a:cs typeface="Arial MT"/>
              </a:rPr>
              <a:t>Quiz</a:t>
            </a:r>
            <a:r>
              <a:rPr sz="3600" u="heavy" dirty="0">
                <a:uFill>
                  <a:solidFill>
                    <a:srgbClr val="000000"/>
                  </a:solidFill>
                </a:uFill>
                <a:latin typeface="MS PGothic"/>
                <a:cs typeface="MS PGothic"/>
              </a:rPr>
              <a:t>の質問</a:t>
            </a:r>
            <a:r>
              <a:rPr sz="3600" spc="-5" dirty="0">
                <a:latin typeface="MS PGothic"/>
                <a:cs typeface="MS PGothic"/>
              </a:rPr>
              <a:t>を考える</a:t>
            </a:r>
            <a:endParaRPr sz="3600">
              <a:latin typeface="MS PGothic"/>
              <a:cs typeface="MS PGothic"/>
            </a:endParaRPr>
          </a:p>
        </p:txBody>
      </p:sp>
      <p:sp>
        <p:nvSpPr>
          <p:cNvPr id="9" name="object 9"/>
          <p:cNvSpPr txBox="1">
            <a:spLocks noGrp="1"/>
          </p:cNvSpPr>
          <p:nvPr>
            <p:ph type="title"/>
          </p:nvPr>
        </p:nvSpPr>
        <p:spPr>
          <a:xfrm>
            <a:off x="1298875" y="652984"/>
            <a:ext cx="3850004" cy="1000760"/>
          </a:xfrm>
          <a:prstGeom prst="rect">
            <a:avLst/>
          </a:prstGeom>
        </p:spPr>
        <p:txBody>
          <a:bodyPr vert="horz" wrap="square" lIns="0" tIns="12700" rIns="0" bIns="0" rtlCol="0">
            <a:spAutoFit/>
          </a:bodyPr>
          <a:lstStyle/>
          <a:p>
            <a:pPr marL="12700">
              <a:lnSpc>
                <a:spcPct val="100000"/>
              </a:lnSpc>
              <a:spcBef>
                <a:spcPts val="100"/>
              </a:spcBef>
            </a:pPr>
            <a:r>
              <a:rPr spc="-5" dirty="0"/>
              <a:t>ワーク準備</a:t>
            </a:r>
          </a:p>
        </p:txBody>
      </p:sp>
      <p:grpSp>
        <p:nvGrpSpPr>
          <p:cNvPr id="10" name="object 10"/>
          <p:cNvGrpSpPr/>
          <p:nvPr/>
        </p:nvGrpSpPr>
        <p:grpSpPr>
          <a:xfrm>
            <a:off x="1011349" y="6423524"/>
            <a:ext cx="11285855" cy="1546225"/>
            <a:chOff x="1011349" y="6423524"/>
            <a:chExt cx="11285855" cy="1546225"/>
          </a:xfrm>
        </p:grpSpPr>
        <p:pic>
          <p:nvPicPr>
            <p:cNvPr id="11" name="object 11"/>
            <p:cNvPicPr/>
            <p:nvPr/>
          </p:nvPicPr>
          <p:blipFill>
            <a:blip r:embed="rId6" cstate="print"/>
            <a:stretch>
              <a:fillRect/>
            </a:stretch>
          </p:blipFill>
          <p:spPr>
            <a:xfrm>
              <a:off x="1020875" y="6433050"/>
              <a:ext cx="11266800" cy="1526949"/>
            </a:xfrm>
            <a:prstGeom prst="rect">
              <a:avLst/>
            </a:prstGeom>
          </p:spPr>
        </p:pic>
        <p:sp>
          <p:nvSpPr>
            <p:cNvPr id="12" name="object 12"/>
            <p:cNvSpPr/>
            <p:nvPr/>
          </p:nvSpPr>
          <p:spPr>
            <a:xfrm>
              <a:off x="1016112" y="6428287"/>
              <a:ext cx="11276330" cy="1536700"/>
            </a:xfrm>
            <a:custGeom>
              <a:avLst/>
              <a:gdLst/>
              <a:ahLst/>
              <a:cxnLst/>
              <a:rect l="l" t="t" r="r" b="b"/>
              <a:pathLst>
                <a:path w="11276330" h="1536700">
                  <a:moveTo>
                    <a:pt x="0" y="0"/>
                  </a:moveTo>
                  <a:lnTo>
                    <a:pt x="11276325" y="0"/>
                  </a:lnTo>
                  <a:lnTo>
                    <a:pt x="11276325" y="1536474"/>
                  </a:lnTo>
                  <a:lnTo>
                    <a:pt x="0" y="1536474"/>
                  </a:lnTo>
                  <a:lnTo>
                    <a:pt x="0" y="0"/>
                  </a:lnTo>
                  <a:close/>
                </a:path>
              </a:pathLst>
            </a:custGeom>
            <a:ln w="9524">
              <a:solidFill>
                <a:srgbClr val="53585F"/>
              </a:solidFill>
            </a:ln>
          </p:spPr>
          <p:txBody>
            <a:bodyPr wrap="square" lIns="0" tIns="0" rIns="0" bIns="0" rtlCol="0"/>
            <a:lstStyle/>
            <a:p>
              <a:endParaRPr/>
            </a:p>
          </p:txBody>
        </p:sp>
      </p:grpSp>
      <p:sp>
        <p:nvSpPr>
          <p:cNvPr id="13" name="object 13"/>
          <p:cNvSpPr txBox="1"/>
          <p:nvPr/>
        </p:nvSpPr>
        <p:spPr>
          <a:xfrm>
            <a:off x="1093899" y="8515752"/>
            <a:ext cx="3131820" cy="497840"/>
          </a:xfrm>
          <a:prstGeom prst="rect">
            <a:avLst/>
          </a:prstGeom>
        </p:spPr>
        <p:txBody>
          <a:bodyPr vert="horz" wrap="square" lIns="0" tIns="12700" rIns="0" bIns="0" rtlCol="0">
            <a:spAutoFit/>
          </a:bodyPr>
          <a:lstStyle/>
          <a:p>
            <a:pPr marL="12700">
              <a:lnSpc>
                <a:spcPct val="100000"/>
              </a:lnSpc>
              <a:spcBef>
                <a:spcPts val="100"/>
              </a:spcBef>
            </a:pPr>
            <a:r>
              <a:rPr sz="3100" dirty="0">
                <a:latin typeface="MS PGothic"/>
                <a:cs typeface="MS PGothic"/>
              </a:rPr>
              <a:t>★</a:t>
            </a:r>
            <a:r>
              <a:rPr sz="3100" spc="-170" dirty="0">
                <a:latin typeface="MS PGothic"/>
                <a:cs typeface="MS PGothic"/>
              </a:rPr>
              <a:t> </a:t>
            </a:r>
            <a:r>
              <a:rPr sz="3100" dirty="0">
                <a:latin typeface="MS PGothic"/>
                <a:cs typeface="MS PGothic"/>
              </a:rPr>
              <a:t>制限時間</a:t>
            </a:r>
            <a:r>
              <a:rPr sz="3100" spc="-5" dirty="0">
                <a:latin typeface="MS PGothic"/>
                <a:cs typeface="MS PGothic"/>
              </a:rPr>
              <a:t>：</a:t>
            </a:r>
            <a:r>
              <a:rPr sz="3100" b="1" spc="-5" dirty="0">
                <a:solidFill>
                  <a:srgbClr val="C82506"/>
                </a:solidFill>
                <a:latin typeface="Arial"/>
                <a:cs typeface="Arial"/>
              </a:rPr>
              <a:t>20</a:t>
            </a:r>
            <a:r>
              <a:rPr sz="3100" dirty="0">
                <a:solidFill>
                  <a:srgbClr val="C82506"/>
                </a:solidFill>
                <a:latin typeface="MS PGothic"/>
                <a:cs typeface="MS PGothic"/>
              </a:rPr>
              <a:t>分</a:t>
            </a:r>
            <a:endParaRPr sz="3100">
              <a:latin typeface="MS PGothic"/>
              <a:cs typeface="MS PGothic"/>
            </a:endParaRPr>
          </a:p>
        </p:txBody>
      </p:sp>
      <p:sp>
        <p:nvSpPr>
          <p:cNvPr id="14" name="object 14"/>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p:nvPr/>
        </p:nvSpPr>
        <p:spPr>
          <a:xfrm>
            <a:off x="5450992" y="4343958"/>
            <a:ext cx="210312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latin typeface="MS PGothic"/>
                <a:cs typeface="MS PGothic"/>
              </a:rPr>
              <a:t>実</a:t>
            </a:r>
            <a:r>
              <a:rPr sz="6400" spc="-5" dirty="0">
                <a:solidFill>
                  <a:srgbClr val="C63024"/>
                </a:solidFill>
                <a:latin typeface="MS PGothic"/>
                <a:cs typeface="MS PGothic"/>
              </a:rPr>
              <a:t>践</a:t>
            </a:r>
            <a:r>
              <a:rPr sz="6400" b="1" dirty="0">
                <a:solidFill>
                  <a:srgbClr val="C63024"/>
                </a:solidFill>
                <a:latin typeface="Arial"/>
                <a:cs typeface="Arial"/>
              </a:rPr>
              <a:t>1</a:t>
            </a:r>
            <a:endParaRPr sz="6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2086610" cy="993140"/>
          </a:xfrm>
          <a:prstGeom prst="rect">
            <a:avLst/>
          </a:prstGeom>
        </p:spPr>
        <p:txBody>
          <a:bodyPr vert="horz" wrap="square" lIns="0" tIns="12700" rIns="0" bIns="0" rtlCol="0">
            <a:spAutoFit/>
          </a:bodyPr>
          <a:lstStyle/>
          <a:p>
            <a:pPr marL="12700">
              <a:lnSpc>
                <a:spcPct val="100000"/>
              </a:lnSpc>
              <a:spcBef>
                <a:spcPts val="100"/>
              </a:spcBef>
            </a:pPr>
            <a:r>
              <a:rPr sz="6350" dirty="0"/>
              <a:t>実</a:t>
            </a:r>
            <a:r>
              <a:rPr sz="6350" spc="-5" dirty="0"/>
              <a:t>践</a:t>
            </a:r>
            <a:r>
              <a:rPr sz="6350" b="1" dirty="0">
                <a:latin typeface="Arial"/>
                <a:cs typeface="Arial"/>
              </a:rPr>
              <a:t>1</a:t>
            </a:r>
            <a:endParaRPr sz="6350">
              <a:latin typeface="Arial"/>
              <a:cs typeface="Arial"/>
            </a:endParaRPr>
          </a:p>
        </p:txBody>
      </p:sp>
      <p:sp>
        <p:nvSpPr>
          <p:cNvPr id="9" name="object 9"/>
          <p:cNvSpPr txBox="1"/>
          <p:nvPr/>
        </p:nvSpPr>
        <p:spPr>
          <a:xfrm>
            <a:off x="654299" y="2445687"/>
            <a:ext cx="9405620" cy="6190615"/>
          </a:xfrm>
          <a:prstGeom prst="rect">
            <a:avLst/>
          </a:prstGeom>
        </p:spPr>
        <p:txBody>
          <a:bodyPr vert="horz" wrap="square" lIns="0" tIns="12700" rIns="0" bIns="0" rtlCol="0">
            <a:spAutoFit/>
          </a:bodyPr>
          <a:lstStyle/>
          <a:p>
            <a:pPr marL="12700">
              <a:lnSpc>
                <a:spcPct val="100000"/>
              </a:lnSpc>
              <a:spcBef>
                <a:spcPts val="100"/>
              </a:spcBef>
            </a:pPr>
            <a:r>
              <a:rPr sz="3600" spc="-5" dirty="0">
                <a:latin typeface="MS PGothic"/>
                <a:cs typeface="MS PGothic"/>
              </a:rPr>
              <a:t>チームで準備した内容を使って、実践しましょう！</a:t>
            </a:r>
            <a:endParaRPr sz="3600">
              <a:latin typeface="MS PGothic"/>
              <a:cs typeface="MS PGothic"/>
            </a:endParaRPr>
          </a:p>
          <a:p>
            <a:pPr>
              <a:lnSpc>
                <a:spcPct val="100000"/>
              </a:lnSpc>
              <a:spcBef>
                <a:spcPts val="30"/>
              </a:spcBef>
            </a:pPr>
            <a:endParaRPr sz="3350">
              <a:latin typeface="MS PGothic"/>
              <a:cs typeface="MS PGothic"/>
            </a:endParaRPr>
          </a:p>
          <a:p>
            <a:pPr marL="12700">
              <a:lnSpc>
                <a:spcPct val="100000"/>
              </a:lnSpc>
            </a:pPr>
            <a:r>
              <a:rPr sz="3500" spc="-5" dirty="0">
                <a:solidFill>
                  <a:srgbClr val="C82506"/>
                </a:solidFill>
                <a:latin typeface="MS PGothic"/>
                <a:cs typeface="MS PGothic"/>
              </a:rPr>
              <a:t>✔</a:t>
            </a:r>
            <a:r>
              <a:rPr sz="3500" dirty="0">
                <a:latin typeface="MS PGothic"/>
                <a:cs typeface="MS PGothic"/>
              </a:rPr>
              <a:t>発表チームを決める</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sz="3500" spc="-5" dirty="0">
                <a:solidFill>
                  <a:srgbClr val="C82506"/>
                </a:solidFill>
                <a:latin typeface="MS PGothic"/>
                <a:cs typeface="MS PGothic"/>
              </a:rPr>
              <a:t>✔</a:t>
            </a:r>
            <a:r>
              <a:rPr sz="3500" spc="-5" dirty="0">
                <a:latin typeface="MS PGothic"/>
                <a:cs typeface="MS PGothic"/>
              </a:rPr>
              <a:t>チームの代表者が内容を説明する</a:t>
            </a:r>
            <a:endParaRPr sz="3500">
              <a:latin typeface="MS PGothic"/>
              <a:cs typeface="MS PGothic"/>
            </a:endParaRPr>
          </a:p>
          <a:p>
            <a:pPr>
              <a:lnSpc>
                <a:spcPct val="100000"/>
              </a:lnSpc>
              <a:spcBef>
                <a:spcPts val="35"/>
              </a:spcBef>
            </a:pPr>
            <a:endParaRPr sz="3250">
              <a:latin typeface="MS PGothic"/>
              <a:cs typeface="MS PGothic"/>
            </a:endParaRPr>
          </a:p>
          <a:p>
            <a:pPr marL="12700">
              <a:lnSpc>
                <a:spcPct val="100000"/>
              </a:lnSpc>
            </a:pPr>
            <a:r>
              <a:rPr sz="3500" spc="-5" dirty="0">
                <a:solidFill>
                  <a:srgbClr val="C82506"/>
                </a:solidFill>
                <a:latin typeface="MS PGothic"/>
                <a:cs typeface="MS PGothic"/>
              </a:rPr>
              <a:t>✔</a:t>
            </a:r>
            <a:r>
              <a:rPr sz="3500" spc="-5" dirty="0">
                <a:latin typeface="MS PGothic"/>
                <a:cs typeface="MS PGothic"/>
              </a:rPr>
              <a:t>Quizを実施する</a:t>
            </a:r>
            <a:endParaRPr sz="3500">
              <a:latin typeface="MS PGothic"/>
              <a:cs typeface="MS PGothic"/>
            </a:endParaRPr>
          </a:p>
          <a:p>
            <a:pPr marL="307340">
              <a:lnSpc>
                <a:spcPct val="100000"/>
              </a:lnSpc>
              <a:spcBef>
                <a:spcPts val="2100"/>
              </a:spcBef>
            </a:pPr>
            <a:r>
              <a:rPr sz="3500" dirty="0">
                <a:latin typeface="MS PGothic"/>
                <a:cs typeface="MS PGothic"/>
              </a:rPr>
              <a:t>・内容担当チームが質問を発表する</a:t>
            </a:r>
            <a:endParaRPr sz="3500">
              <a:latin typeface="MS PGothic"/>
              <a:cs typeface="MS PGothic"/>
            </a:endParaRPr>
          </a:p>
          <a:p>
            <a:pPr marL="307340">
              <a:lnSpc>
                <a:spcPct val="100000"/>
              </a:lnSpc>
              <a:spcBef>
                <a:spcPts val="2100"/>
              </a:spcBef>
            </a:pPr>
            <a:r>
              <a:rPr sz="3500" dirty="0">
                <a:latin typeface="MS PGothic"/>
                <a:cs typeface="MS PGothic"/>
              </a:rPr>
              <a:t>・他のチームに準備する時間を与える</a:t>
            </a:r>
            <a:endParaRPr sz="3500">
              <a:latin typeface="MS PGothic"/>
              <a:cs typeface="MS PGothic"/>
            </a:endParaRPr>
          </a:p>
          <a:p>
            <a:pPr marL="307340">
              <a:lnSpc>
                <a:spcPct val="100000"/>
              </a:lnSpc>
              <a:spcBef>
                <a:spcPts val="2100"/>
              </a:spcBef>
            </a:pPr>
            <a:r>
              <a:rPr sz="3500" dirty="0">
                <a:latin typeface="MS PGothic"/>
                <a:cs typeface="MS PGothic"/>
              </a:rPr>
              <a:t>・答え合わせる</a:t>
            </a:r>
            <a:endParaRPr sz="3500">
              <a:latin typeface="MS PGothic"/>
              <a:cs typeface="MS PGothic"/>
            </a:endParaRPr>
          </a:p>
        </p:txBody>
      </p:sp>
      <p:pic>
        <p:nvPicPr>
          <p:cNvPr id="10" name="object 10"/>
          <p:cNvPicPr/>
          <p:nvPr/>
        </p:nvPicPr>
        <p:blipFill>
          <a:blip r:embed="rId4" cstate="print"/>
          <a:stretch>
            <a:fillRect/>
          </a:stretch>
        </p:blipFill>
        <p:spPr>
          <a:xfrm>
            <a:off x="10201762" y="229078"/>
            <a:ext cx="2467401" cy="1803224"/>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215710"/>
            <a:ext cx="6542405" cy="1701800"/>
          </a:xfrm>
          <a:prstGeom prst="rect">
            <a:avLst/>
          </a:prstGeom>
        </p:spPr>
        <p:txBody>
          <a:bodyPr vert="horz" wrap="square" lIns="0" tIns="12700" rIns="0" bIns="0" rtlCol="0">
            <a:spAutoFit/>
          </a:bodyPr>
          <a:lstStyle/>
          <a:p>
            <a:pPr marL="12700">
              <a:lnSpc>
                <a:spcPct val="100000"/>
              </a:lnSpc>
              <a:spcBef>
                <a:spcPts val="100"/>
              </a:spcBef>
            </a:pPr>
            <a:r>
              <a:rPr sz="5500" dirty="0"/>
              <a:t>共通鍵暗号方式</a:t>
            </a:r>
            <a:endParaRPr sz="5500"/>
          </a:p>
          <a:p>
            <a:pPr marL="12700">
              <a:lnSpc>
                <a:spcPct val="100000"/>
              </a:lnSpc>
            </a:pPr>
            <a:r>
              <a:rPr sz="5500" b="1" spc="-5" dirty="0">
                <a:latin typeface="Arial"/>
                <a:cs typeface="Arial"/>
              </a:rPr>
              <a:t>Mật</a:t>
            </a:r>
            <a:r>
              <a:rPr sz="5500" b="1" spc="-35" dirty="0">
                <a:latin typeface="Arial"/>
                <a:cs typeface="Arial"/>
              </a:rPr>
              <a:t> </a:t>
            </a:r>
            <a:r>
              <a:rPr sz="5500" b="1" spc="-5" dirty="0">
                <a:latin typeface="Arial"/>
                <a:cs typeface="Arial"/>
              </a:rPr>
              <a:t>mã</a:t>
            </a:r>
            <a:r>
              <a:rPr sz="5500" b="1" spc="-35" dirty="0">
                <a:latin typeface="Arial"/>
                <a:cs typeface="Arial"/>
              </a:rPr>
              <a:t> </a:t>
            </a:r>
            <a:r>
              <a:rPr sz="5500" b="1" spc="-5" dirty="0">
                <a:latin typeface="Arial"/>
                <a:cs typeface="Arial"/>
              </a:rPr>
              <a:t>khóa</a:t>
            </a:r>
            <a:r>
              <a:rPr sz="5500" b="1" spc="-40" dirty="0">
                <a:latin typeface="Arial"/>
                <a:cs typeface="Arial"/>
              </a:rPr>
              <a:t> </a:t>
            </a:r>
            <a:r>
              <a:rPr sz="5500" b="1" spc="-5" dirty="0">
                <a:latin typeface="Arial"/>
                <a:cs typeface="Arial"/>
              </a:rPr>
              <a:t>chung</a:t>
            </a:r>
            <a:endParaRPr sz="5500">
              <a:latin typeface="Arial"/>
              <a:cs typeface="Arial"/>
            </a:endParaRPr>
          </a:p>
        </p:txBody>
      </p:sp>
      <p:sp>
        <p:nvSpPr>
          <p:cNvPr id="7" name="object 7"/>
          <p:cNvSpPr/>
          <p:nvPr/>
        </p:nvSpPr>
        <p:spPr>
          <a:xfrm>
            <a:off x="282800" y="2342100"/>
            <a:ext cx="12439650" cy="3417570"/>
          </a:xfrm>
          <a:custGeom>
            <a:avLst/>
            <a:gdLst/>
            <a:ahLst/>
            <a:cxnLst/>
            <a:rect l="l" t="t" r="r" b="b"/>
            <a:pathLst>
              <a:path w="12439650" h="3417570">
                <a:moveTo>
                  <a:pt x="0" y="0"/>
                </a:moveTo>
                <a:lnTo>
                  <a:pt x="12439199" y="0"/>
                </a:lnTo>
                <a:lnTo>
                  <a:pt x="12439199" y="3416999"/>
                </a:lnTo>
                <a:lnTo>
                  <a:pt x="0" y="3416999"/>
                </a:lnTo>
                <a:lnTo>
                  <a:pt x="0" y="0"/>
                </a:lnTo>
                <a:close/>
              </a:path>
            </a:pathLst>
          </a:custGeom>
          <a:ln w="19049">
            <a:solidFill>
              <a:srgbClr val="C82506"/>
            </a:solidFill>
          </a:ln>
        </p:spPr>
        <p:txBody>
          <a:bodyPr wrap="square" lIns="0" tIns="0" rIns="0" bIns="0" rtlCol="0"/>
          <a:lstStyle/>
          <a:p>
            <a:endParaRPr/>
          </a:p>
        </p:txBody>
      </p:sp>
      <p:sp>
        <p:nvSpPr>
          <p:cNvPr id="8" name="object 8"/>
          <p:cNvSpPr txBox="1"/>
          <p:nvPr/>
        </p:nvSpPr>
        <p:spPr>
          <a:xfrm>
            <a:off x="162424" y="2171285"/>
            <a:ext cx="12315825" cy="4276725"/>
          </a:xfrm>
          <a:prstGeom prst="rect">
            <a:avLst/>
          </a:prstGeom>
        </p:spPr>
        <p:txBody>
          <a:bodyPr vert="horz" wrap="square" lIns="0" tIns="12700" rIns="0" bIns="0" rtlCol="0">
            <a:spAutoFit/>
          </a:bodyPr>
          <a:lstStyle/>
          <a:p>
            <a:pPr marL="205740" marR="5080">
              <a:lnSpc>
                <a:spcPct val="150000"/>
              </a:lnSpc>
              <a:spcBef>
                <a:spcPts val="100"/>
              </a:spcBef>
            </a:pPr>
            <a:r>
              <a:rPr sz="3000" dirty="0">
                <a:latin typeface="MS PGothic"/>
                <a:cs typeface="MS PGothic"/>
              </a:rPr>
              <a:t>暗号化と復号に同じ鍵を使う暗号方式を共通鍵暗号方式</a:t>
            </a:r>
            <a:r>
              <a:rPr sz="3000" spc="-5" dirty="0">
                <a:solidFill>
                  <a:srgbClr val="C82506"/>
                </a:solidFill>
                <a:latin typeface="MS PGothic"/>
                <a:cs typeface="MS PGothic"/>
              </a:rPr>
              <a:t>といいま</a:t>
            </a:r>
            <a:r>
              <a:rPr sz="3000" spc="5" dirty="0">
                <a:solidFill>
                  <a:srgbClr val="C82506"/>
                </a:solidFill>
                <a:latin typeface="MS PGothic"/>
                <a:cs typeface="MS PGothic"/>
              </a:rPr>
              <a:t>す</a:t>
            </a:r>
            <a:r>
              <a:rPr sz="3000" spc="-5" dirty="0">
                <a:latin typeface="MS PGothic"/>
                <a:cs typeface="MS PGothic"/>
              </a:rPr>
              <a:t>。データ </a:t>
            </a:r>
            <a:r>
              <a:rPr sz="3000" dirty="0">
                <a:latin typeface="MS PGothic"/>
                <a:cs typeface="MS PGothic"/>
              </a:rPr>
              <a:t>の送信者と受信者が同じ共通鍵をもっている</a:t>
            </a:r>
            <a:r>
              <a:rPr sz="3000" dirty="0">
                <a:solidFill>
                  <a:srgbClr val="C82506"/>
                </a:solidFill>
                <a:latin typeface="MS PGothic"/>
                <a:cs typeface="MS PGothic"/>
              </a:rPr>
              <a:t>必要があります</a:t>
            </a:r>
            <a:r>
              <a:rPr sz="3000" dirty="0">
                <a:latin typeface="MS PGothic"/>
                <a:cs typeface="MS PGothic"/>
              </a:rPr>
              <a:t>。</a:t>
            </a:r>
            <a:endParaRPr sz="3000">
              <a:latin typeface="MS PGothic"/>
              <a:cs typeface="MS PGothic"/>
            </a:endParaRPr>
          </a:p>
          <a:p>
            <a:pPr marL="205740" marR="71755">
              <a:lnSpc>
                <a:spcPct val="150000"/>
              </a:lnSpc>
            </a:pPr>
            <a:r>
              <a:rPr sz="3000" dirty="0">
                <a:latin typeface="MS PGothic"/>
                <a:cs typeface="MS PGothic"/>
              </a:rPr>
              <a:t>鍵はあらかじめ送信者から受信者へ配布</a:t>
            </a:r>
            <a:r>
              <a:rPr sz="3000" spc="-5" dirty="0">
                <a:solidFill>
                  <a:srgbClr val="C82506"/>
                </a:solidFill>
                <a:latin typeface="MS PGothic"/>
                <a:cs typeface="MS PGothic"/>
              </a:rPr>
              <a:t>しておきます</a:t>
            </a:r>
            <a:r>
              <a:rPr sz="3000" spc="10" dirty="0">
                <a:solidFill>
                  <a:srgbClr val="C82506"/>
                </a:solidFill>
                <a:latin typeface="MS PGothic"/>
                <a:cs typeface="MS PGothic"/>
              </a:rPr>
              <a:t>が</a:t>
            </a:r>
            <a:r>
              <a:rPr sz="3000" spc="-5" dirty="0">
                <a:latin typeface="MS PGothic"/>
                <a:cs typeface="MS PGothic"/>
              </a:rPr>
              <a:t>、鍵を盗まれてしま </a:t>
            </a:r>
            <a:r>
              <a:rPr sz="3000" dirty="0">
                <a:latin typeface="MS PGothic"/>
                <a:cs typeface="MS PGothic"/>
              </a:rPr>
              <a:t>う</a:t>
            </a:r>
            <a:r>
              <a:rPr sz="3000" dirty="0">
                <a:solidFill>
                  <a:srgbClr val="C82506"/>
                </a:solidFill>
                <a:latin typeface="MS PGothic"/>
                <a:cs typeface="MS PGothic"/>
              </a:rPr>
              <a:t>と</a:t>
            </a:r>
            <a:r>
              <a:rPr sz="3000" dirty="0">
                <a:latin typeface="MS PGothic"/>
                <a:cs typeface="MS PGothic"/>
              </a:rPr>
              <a:t>誰でも復号できてしまう</a:t>
            </a:r>
            <a:r>
              <a:rPr sz="3000" dirty="0">
                <a:solidFill>
                  <a:srgbClr val="C82506"/>
                </a:solidFill>
                <a:latin typeface="MS PGothic"/>
                <a:cs typeface="MS PGothic"/>
              </a:rPr>
              <a:t>ので</a:t>
            </a:r>
            <a:r>
              <a:rPr sz="3000" spc="-5" dirty="0">
                <a:latin typeface="MS PGothic"/>
                <a:cs typeface="MS PGothic"/>
              </a:rPr>
              <a:t>、鍵の受け渡しには注意が必要</a:t>
            </a:r>
            <a:endParaRPr sz="3000">
              <a:latin typeface="MS PGothic"/>
              <a:cs typeface="MS PGothic"/>
            </a:endParaRPr>
          </a:p>
          <a:p>
            <a:pPr marL="205740">
              <a:lnSpc>
                <a:spcPct val="100000"/>
              </a:lnSpc>
              <a:spcBef>
                <a:spcPts val="1800"/>
              </a:spcBef>
            </a:pPr>
            <a:r>
              <a:rPr sz="3000" spc="-5" dirty="0">
                <a:latin typeface="MS PGothic"/>
                <a:cs typeface="MS PGothic"/>
              </a:rPr>
              <a:t>です。</a:t>
            </a:r>
            <a:endParaRPr sz="3000">
              <a:latin typeface="MS PGothic"/>
              <a:cs typeface="MS PGothic"/>
            </a:endParaRPr>
          </a:p>
          <a:p>
            <a:pPr>
              <a:lnSpc>
                <a:spcPct val="100000"/>
              </a:lnSpc>
              <a:spcBef>
                <a:spcPts val="35"/>
              </a:spcBef>
            </a:pPr>
            <a:endParaRPr sz="2400">
              <a:latin typeface="MS PGothic"/>
              <a:cs typeface="MS PGothic"/>
            </a:endParaRPr>
          </a:p>
          <a:p>
            <a:pPr marL="12700">
              <a:lnSpc>
                <a:spcPct val="100000"/>
              </a:lnSpc>
            </a:pPr>
            <a:r>
              <a:rPr sz="2800" dirty="0">
                <a:solidFill>
                  <a:srgbClr val="C82506"/>
                </a:solidFill>
                <a:latin typeface="MS PGothic"/>
                <a:cs typeface="MS PGothic"/>
              </a:rPr>
              <a:t>➔</a:t>
            </a:r>
            <a:endParaRPr sz="2800">
              <a:latin typeface="MS PGothic"/>
              <a:cs typeface="MS PGothic"/>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210159"/>
            <a:ext cx="6542405" cy="1701800"/>
          </a:xfrm>
          <a:prstGeom prst="rect">
            <a:avLst/>
          </a:prstGeom>
        </p:spPr>
        <p:txBody>
          <a:bodyPr vert="horz" wrap="square" lIns="0" tIns="12700" rIns="0" bIns="0" rtlCol="0">
            <a:spAutoFit/>
          </a:bodyPr>
          <a:lstStyle/>
          <a:p>
            <a:pPr marL="12700">
              <a:lnSpc>
                <a:spcPct val="100000"/>
              </a:lnSpc>
              <a:spcBef>
                <a:spcPts val="100"/>
              </a:spcBef>
            </a:pPr>
            <a:r>
              <a:rPr sz="5500" dirty="0"/>
              <a:t>共通鍵暗号方式</a:t>
            </a:r>
            <a:endParaRPr sz="5500"/>
          </a:p>
          <a:p>
            <a:pPr marL="12700">
              <a:lnSpc>
                <a:spcPct val="100000"/>
              </a:lnSpc>
            </a:pPr>
            <a:r>
              <a:rPr sz="5500" b="1" spc="-5" dirty="0">
                <a:latin typeface="Arial"/>
                <a:cs typeface="Arial"/>
              </a:rPr>
              <a:t>Mật</a:t>
            </a:r>
            <a:r>
              <a:rPr sz="5500" b="1" spc="-35" dirty="0">
                <a:latin typeface="Arial"/>
                <a:cs typeface="Arial"/>
              </a:rPr>
              <a:t> </a:t>
            </a:r>
            <a:r>
              <a:rPr sz="5500" b="1" spc="-5" dirty="0">
                <a:latin typeface="Arial"/>
                <a:cs typeface="Arial"/>
              </a:rPr>
              <a:t>mã</a:t>
            </a:r>
            <a:r>
              <a:rPr sz="5500" b="1" spc="-35" dirty="0">
                <a:latin typeface="Arial"/>
                <a:cs typeface="Arial"/>
              </a:rPr>
              <a:t> </a:t>
            </a:r>
            <a:r>
              <a:rPr sz="5500" b="1" spc="-5" dirty="0">
                <a:latin typeface="Arial"/>
                <a:cs typeface="Arial"/>
              </a:rPr>
              <a:t>khóa</a:t>
            </a:r>
            <a:r>
              <a:rPr sz="5500" b="1" spc="-40" dirty="0">
                <a:latin typeface="Arial"/>
                <a:cs typeface="Arial"/>
              </a:rPr>
              <a:t> </a:t>
            </a:r>
            <a:r>
              <a:rPr sz="5500" b="1" spc="-5" dirty="0">
                <a:latin typeface="Arial"/>
                <a:cs typeface="Arial"/>
              </a:rPr>
              <a:t>chung</a:t>
            </a:r>
            <a:endParaRPr sz="55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35</a:t>
            </a:fld>
            <a:endParaRPr dirty="0"/>
          </a:p>
        </p:txBody>
      </p:sp>
      <p:sp>
        <p:nvSpPr>
          <p:cNvPr id="7" name="object 7"/>
          <p:cNvSpPr txBox="1"/>
          <p:nvPr/>
        </p:nvSpPr>
        <p:spPr>
          <a:xfrm>
            <a:off x="282800" y="2441924"/>
            <a:ext cx="12439650" cy="2724785"/>
          </a:xfrm>
          <a:prstGeom prst="rect">
            <a:avLst/>
          </a:prstGeom>
          <a:ln w="19049">
            <a:solidFill>
              <a:srgbClr val="C82506"/>
            </a:solidFill>
          </a:ln>
        </p:spPr>
        <p:txBody>
          <a:bodyPr vert="horz" wrap="square" lIns="0" tIns="70485" rIns="0" bIns="0" rtlCol="0">
            <a:spAutoFit/>
          </a:bodyPr>
          <a:lstStyle/>
          <a:p>
            <a:pPr marL="85725">
              <a:lnSpc>
                <a:spcPct val="100000"/>
              </a:lnSpc>
              <a:spcBef>
                <a:spcPts val="555"/>
              </a:spcBef>
            </a:pPr>
            <a:r>
              <a:rPr sz="3000" dirty="0">
                <a:latin typeface="MS PGothic"/>
                <a:cs typeface="MS PGothic"/>
              </a:rPr>
              <a:t>共通鍵暗号方式は、暗号化と復号の処理が速いのが特徴です。</a:t>
            </a:r>
            <a:r>
              <a:rPr sz="3000" spc="-5" dirty="0">
                <a:solidFill>
                  <a:srgbClr val="C82506"/>
                </a:solidFill>
                <a:latin typeface="MS PGothic"/>
                <a:cs typeface="MS PGothic"/>
              </a:rPr>
              <a:t>しか</a:t>
            </a:r>
            <a:r>
              <a:rPr sz="3000" dirty="0">
                <a:solidFill>
                  <a:srgbClr val="C82506"/>
                </a:solidFill>
                <a:latin typeface="MS PGothic"/>
                <a:cs typeface="MS PGothic"/>
              </a:rPr>
              <a:t>し</a:t>
            </a:r>
            <a:r>
              <a:rPr sz="3000" spc="-5" dirty="0">
                <a:latin typeface="MS PGothic"/>
                <a:cs typeface="MS PGothic"/>
              </a:rPr>
              <a:t>、デー</a:t>
            </a:r>
            <a:endParaRPr sz="3000">
              <a:latin typeface="MS PGothic"/>
              <a:cs typeface="MS PGothic"/>
            </a:endParaRPr>
          </a:p>
          <a:p>
            <a:pPr marL="85725" marR="784860">
              <a:lnSpc>
                <a:spcPct val="150000"/>
              </a:lnSpc>
            </a:pPr>
            <a:r>
              <a:rPr sz="3000" spc="-5" dirty="0">
                <a:latin typeface="MS PGothic"/>
                <a:cs typeface="MS PGothic"/>
              </a:rPr>
              <a:t>タを送る相手の数だけ鍵を作成する必要があ</a:t>
            </a:r>
            <a:r>
              <a:rPr sz="3000" spc="35" dirty="0">
                <a:latin typeface="MS PGothic"/>
                <a:cs typeface="MS PGothic"/>
              </a:rPr>
              <a:t>る</a:t>
            </a:r>
            <a:r>
              <a:rPr sz="3000" dirty="0">
                <a:solidFill>
                  <a:srgbClr val="C82506"/>
                </a:solidFill>
                <a:latin typeface="MS PGothic"/>
                <a:cs typeface="MS PGothic"/>
              </a:rPr>
              <a:t>ので</a:t>
            </a:r>
            <a:r>
              <a:rPr sz="3000" spc="-5" dirty="0">
                <a:latin typeface="MS PGothic"/>
                <a:cs typeface="MS PGothic"/>
              </a:rPr>
              <a:t>、不特定多数の人に データを送るときには不向きです。</a:t>
            </a:r>
            <a:endParaRPr sz="3000">
              <a:latin typeface="MS PGothic"/>
              <a:cs typeface="MS PGothic"/>
            </a:endParaRPr>
          </a:p>
          <a:p>
            <a:pPr marL="85725">
              <a:lnSpc>
                <a:spcPct val="100000"/>
              </a:lnSpc>
              <a:spcBef>
                <a:spcPts val="1800"/>
              </a:spcBef>
            </a:pPr>
            <a:r>
              <a:rPr sz="3000" dirty="0">
                <a:latin typeface="MS PGothic"/>
                <a:cs typeface="MS PGothic"/>
              </a:rPr>
              <a:t>代表的な共通鍵暗号方式には、</a:t>
            </a:r>
            <a:r>
              <a:rPr sz="3000" spc="-5" dirty="0">
                <a:latin typeface="Arial MT"/>
                <a:cs typeface="Arial MT"/>
              </a:rPr>
              <a:t>DE</a:t>
            </a:r>
            <a:r>
              <a:rPr sz="3000" dirty="0">
                <a:latin typeface="Arial MT"/>
                <a:cs typeface="Arial MT"/>
              </a:rPr>
              <a:t>S</a:t>
            </a:r>
            <a:r>
              <a:rPr sz="3000" dirty="0">
                <a:latin typeface="MS PGothic"/>
                <a:cs typeface="MS PGothic"/>
              </a:rPr>
              <a:t>や</a:t>
            </a:r>
            <a:r>
              <a:rPr sz="3000" spc="-5" dirty="0">
                <a:latin typeface="Arial MT"/>
                <a:cs typeface="Arial MT"/>
              </a:rPr>
              <a:t>AE</a:t>
            </a:r>
            <a:r>
              <a:rPr sz="3000" spc="5" dirty="0">
                <a:latin typeface="Arial MT"/>
                <a:cs typeface="Arial MT"/>
              </a:rPr>
              <a:t>S</a:t>
            </a:r>
            <a:r>
              <a:rPr sz="3000" spc="-5" dirty="0">
                <a:latin typeface="MS PGothic"/>
                <a:cs typeface="MS PGothic"/>
              </a:rPr>
              <a:t>などがあります。</a:t>
            </a:r>
            <a:endParaRPr sz="3000">
              <a:latin typeface="MS PGothic"/>
              <a:cs typeface="MS PGothic"/>
            </a:endParaRPr>
          </a:p>
        </p:txBody>
      </p:sp>
      <p:sp>
        <p:nvSpPr>
          <p:cNvPr id="8" name="object 8"/>
          <p:cNvSpPr txBox="1"/>
          <p:nvPr/>
        </p:nvSpPr>
        <p:spPr>
          <a:xfrm>
            <a:off x="162424" y="5995272"/>
            <a:ext cx="3810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82506"/>
                </a:solidFill>
                <a:latin typeface="MS PGothic"/>
                <a:cs typeface="MS PGothic"/>
              </a:rPr>
              <a:t>➔</a:t>
            </a:r>
            <a:endParaRPr sz="2800">
              <a:latin typeface="MS PGothic"/>
              <a:cs typeface="MS P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0"/>
            <a:ext cx="7705725" cy="1953260"/>
          </a:xfrm>
          <a:prstGeom prst="rect">
            <a:avLst/>
          </a:prstGeom>
        </p:spPr>
        <p:txBody>
          <a:bodyPr vert="horz" wrap="square" lIns="0" tIns="138430" rIns="0" bIns="0" rtlCol="0">
            <a:spAutoFit/>
          </a:bodyPr>
          <a:lstStyle/>
          <a:p>
            <a:pPr marL="12700">
              <a:lnSpc>
                <a:spcPct val="100000"/>
              </a:lnSpc>
              <a:spcBef>
                <a:spcPts val="1090"/>
              </a:spcBef>
            </a:pPr>
            <a:r>
              <a:rPr sz="5500" dirty="0"/>
              <a:t>公開鍵暗号方式</a:t>
            </a:r>
            <a:endParaRPr sz="5500"/>
          </a:p>
          <a:p>
            <a:pPr marL="12700">
              <a:lnSpc>
                <a:spcPct val="100000"/>
              </a:lnSpc>
              <a:spcBef>
                <a:spcPts val="990"/>
              </a:spcBef>
            </a:pPr>
            <a:r>
              <a:rPr sz="5500" b="1" spc="-5" dirty="0">
                <a:latin typeface="Arial"/>
                <a:cs typeface="Arial"/>
              </a:rPr>
              <a:t>Mật</a:t>
            </a:r>
            <a:r>
              <a:rPr sz="5500" b="1" spc="-25" dirty="0">
                <a:latin typeface="Arial"/>
                <a:cs typeface="Arial"/>
              </a:rPr>
              <a:t> </a:t>
            </a:r>
            <a:r>
              <a:rPr sz="5500" b="1" spc="-5" dirty="0">
                <a:latin typeface="Arial"/>
                <a:cs typeface="Arial"/>
              </a:rPr>
              <a:t>mã</a:t>
            </a:r>
            <a:r>
              <a:rPr sz="5500" b="1" spc="-30" dirty="0">
                <a:latin typeface="Arial"/>
                <a:cs typeface="Arial"/>
              </a:rPr>
              <a:t> </a:t>
            </a:r>
            <a:r>
              <a:rPr sz="5500" b="1" spc="-5" dirty="0">
                <a:latin typeface="Arial"/>
                <a:cs typeface="Arial"/>
              </a:rPr>
              <a:t>khóa</a:t>
            </a:r>
            <a:r>
              <a:rPr sz="5500" b="1" spc="-30" dirty="0">
                <a:latin typeface="Arial"/>
                <a:cs typeface="Arial"/>
              </a:rPr>
              <a:t> </a:t>
            </a:r>
            <a:r>
              <a:rPr sz="5500" b="1" spc="-5" dirty="0">
                <a:latin typeface="Arial"/>
                <a:cs typeface="Arial"/>
              </a:rPr>
              <a:t>công</a:t>
            </a:r>
            <a:r>
              <a:rPr sz="5500" b="1" spc="-30" dirty="0">
                <a:latin typeface="Arial"/>
                <a:cs typeface="Arial"/>
              </a:rPr>
              <a:t> </a:t>
            </a:r>
            <a:r>
              <a:rPr sz="5500" b="1" spc="-5" dirty="0">
                <a:latin typeface="Arial"/>
                <a:cs typeface="Arial"/>
              </a:rPr>
              <a:t>khai</a:t>
            </a:r>
            <a:endParaRPr sz="5500">
              <a:latin typeface="Arial"/>
              <a:cs typeface="Arial"/>
            </a:endParaRPr>
          </a:p>
        </p:txBody>
      </p:sp>
      <p:sp>
        <p:nvSpPr>
          <p:cNvPr id="7" name="object 7"/>
          <p:cNvSpPr/>
          <p:nvPr/>
        </p:nvSpPr>
        <p:spPr>
          <a:xfrm>
            <a:off x="282800" y="2335975"/>
            <a:ext cx="12439650" cy="3417570"/>
          </a:xfrm>
          <a:custGeom>
            <a:avLst/>
            <a:gdLst/>
            <a:ahLst/>
            <a:cxnLst/>
            <a:rect l="l" t="t" r="r" b="b"/>
            <a:pathLst>
              <a:path w="12439650" h="3417570">
                <a:moveTo>
                  <a:pt x="0" y="0"/>
                </a:moveTo>
                <a:lnTo>
                  <a:pt x="12439199" y="0"/>
                </a:lnTo>
                <a:lnTo>
                  <a:pt x="12439199" y="3416999"/>
                </a:lnTo>
                <a:lnTo>
                  <a:pt x="0" y="3416999"/>
                </a:lnTo>
                <a:lnTo>
                  <a:pt x="0" y="0"/>
                </a:lnTo>
                <a:close/>
              </a:path>
            </a:pathLst>
          </a:custGeom>
          <a:ln w="19049">
            <a:solidFill>
              <a:srgbClr val="C82506"/>
            </a:solidFill>
          </a:ln>
        </p:spPr>
        <p:txBody>
          <a:bodyPr wrap="square" lIns="0" tIns="0" rIns="0" bIns="0" rtlCol="0"/>
          <a:lstStyle/>
          <a:p>
            <a:endParaRPr/>
          </a:p>
        </p:txBody>
      </p:sp>
      <p:sp>
        <p:nvSpPr>
          <p:cNvPr id="8" name="object 8"/>
          <p:cNvSpPr txBox="1"/>
          <p:nvPr/>
        </p:nvSpPr>
        <p:spPr>
          <a:xfrm>
            <a:off x="162424" y="2302319"/>
            <a:ext cx="12346940" cy="4145279"/>
          </a:xfrm>
          <a:prstGeom prst="rect">
            <a:avLst/>
          </a:prstGeom>
        </p:spPr>
        <p:txBody>
          <a:bodyPr vert="horz" wrap="square" lIns="0" tIns="104139" rIns="0" bIns="0" rtlCol="0">
            <a:spAutoFit/>
          </a:bodyPr>
          <a:lstStyle/>
          <a:p>
            <a:pPr marL="205740">
              <a:lnSpc>
                <a:spcPct val="100000"/>
              </a:lnSpc>
              <a:spcBef>
                <a:spcPts val="819"/>
              </a:spcBef>
            </a:pPr>
            <a:r>
              <a:rPr sz="3000" dirty="0">
                <a:latin typeface="MS PGothic"/>
                <a:cs typeface="MS PGothic"/>
              </a:rPr>
              <a:t>暗号化するときと復号するときに、それぞれ対になる</a:t>
            </a:r>
            <a:r>
              <a:rPr sz="3000" dirty="0">
                <a:latin typeface="Arial MT"/>
                <a:cs typeface="Arial MT"/>
              </a:rPr>
              <a:t>2</a:t>
            </a:r>
            <a:r>
              <a:rPr sz="3000" spc="-5" dirty="0">
                <a:latin typeface="MS PGothic"/>
                <a:cs typeface="MS PGothic"/>
              </a:rPr>
              <a:t>つの鍵を使う</a:t>
            </a:r>
            <a:endParaRPr sz="3000">
              <a:latin typeface="MS PGothic"/>
              <a:cs typeface="MS PGothic"/>
            </a:endParaRPr>
          </a:p>
          <a:p>
            <a:pPr marL="205740" marR="5080" algn="just">
              <a:lnSpc>
                <a:spcPct val="120000"/>
              </a:lnSpc>
            </a:pPr>
            <a:r>
              <a:rPr sz="3000" dirty="0">
                <a:latin typeface="MS PGothic"/>
                <a:cs typeface="MS PGothic"/>
              </a:rPr>
              <a:t>暗号方式を公開鍵暗号方式</a:t>
            </a:r>
            <a:r>
              <a:rPr sz="3000" spc="-5" dirty="0">
                <a:solidFill>
                  <a:srgbClr val="C82506"/>
                </a:solidFill>
                <a:latin typeface="MS PGothic"/>
                <a:cs typeface="MS PGothic"/>
              </a:rPr>
              <a:t>といいま</a:t>
            </a:r>
            <a:r>
              <a:rPr sz="3000" spc="5" dirty="0">
                <a:solidFill>
                  <a:srgbClr val="C82506"/>
                </a:solidFill>
                <a:latin typeface="MS PGothic"/>
                <a:cs typeface="MS PGothic"/>
              </a:rPr>
              <a:t>す</a:t>
            </a:r>
            <a:r>
              <a:rPr sz="3000" dirty="0">
                <a:latin typeface="MS PGothic"/>
                <a:cs typeface="MS PGothic"/>
              </a:rPr>
              <a:t>。受信者は、あらかじめ暗号化に使う 公開鍵</a:t>
            </a:r>
            <a:r>
              <a:rPr sz="3000" spc="-5" dirty="0">
                <a:latin typeface="MS PGothic"/>
                <a:cs typeface="MS PGothic"/>
              </a:rPr>
              <a:t>をインターネットなどで公</a:t>
            </a:r>
            <a:r>
              <a:rPr sz="3000" spc="15" dirty="0">
                <a:latin typeface="MS PGothic"/>
                <a:cs typeface="MS PGothic"/>
              </a:rPr>
              <a:t>開</a:t>
            </a:r>
            <a:r>
              <a:rPr sz="3000" spc="-5" dirty="0">
                <a:solidFill>
                  <a:srgbClr val="C82506"/>
                </a:solidFill>
                <a:latin typeface="MS PGothic"/>
                <a:cs typeface="MS PGothic"/>
              </a:rPr>
              <a:t>してお</a:t>
            </a:r>
            <a:r>
              <a:rPr sz="3000" spc="5" dirty="0">
                <a:solidFill>
                  <a:srgbClr val="C82506"/>
                </a:solidFill>
                <a:latin typeface="MS PGothic"/>
                <a:cs typeface="MS PGothic"/>
              </a:rPr>
              <a:t>き</a:t>
            </a:r>
            <a:r>
              <a:rPr sz="3000" dirty="0">
                <a:latin typeface="MS PGothic"/>
                <a:cs typeface="MS PGothic"/>
              </a:rPr>
              <a:t>、送信者はその鍵を使ってデータ </a:t>
            </a:r>
            <a:r>
              <a:rPr sz="3000" spc="-5" dirty="0">
                <a:latin typeface="MS PGothic"/>
                <a:cs typeface="MS PGothic"/>
              </a:rPr>
              <a:t>を暗号化します。復号は、受信者がもってい</a:t>
            </a:r>
            <a:r>
              <a:rPr sz="3000" spc="25" dirty="0">
                <a:latin typeface="MS PGothic"/>
                <a:cs typeface="MS PGothic"/>
              </a:rPr>
              <a:t>る</a:t>
            </a:r>
            <a:r>
              <a:rPr sz="3000" dirty="0">
                <a:latin typeface="MS PGothic"/>
                <a:cs typeface="MS PGothic"/>
              </a:rPr>
              <a:t>秘密鍵で</a:t>
            </a:r>
            <a:endParaRPr sz="3000">
              <a:latin typeface="MS PGothic"/>
              <a:cs typeface="MS PGothic"/>
            </a:endParaRPr>
          </a:p>
          <a:p>
            <a:pPr marL="205740" marR="235585">
              <a:lnSpc>
                <a:spcPct val="120000"/>
              </a:lnSpc>
            </a:pPr>
            <a:r>
              <a:rPr sz="3000" dirty="0">
                <a:latin typeface="MS PGothic"/>
                <a:cs typeface="MS PGothic"/>
              </a:rPr>
              <a:t>行います。公開鍵は公開してもかまいませんが、秘密鍵は受信者以外には 知られないようにしなくてはなりません。</a:t>
            </a:r>
            <a:endParaRPr sz="3000">
              <a:latin typeface="MS PGothic"/>
              <a:cs typeface="MS PGothic"/>
            </a:endParaRPr>
          </a:p>
          <a:p>
            <a:pPr>
              <a:lnSpc>
                <a:spcPct val="100000"/>
              </a:lnSpc>
              <a:spcBef>
                <a:spcPts val="15"/>
              </a:spcBef>
            </a:pPr>
            <a:endParaRPr sz="2450">
              <a:latin typeface="MS PGothic"/>
              <a:cs typeface="MS PGothic"/>
            </a:endParaRPr>
          </a:p>
          <a:p>
            <a:pPr marL="12700">
              <a:lnSpc>
                <a:spcPct val="100000"/>
              </a:lnSpc>
              <a:spcBef>
                <a:spcPts val="5"/>
              </a:spcBef>
            </a:pPr>
            <a:r>
              <a:rPr sz="2800" dirty="0">
                <a:solidFill>
                  <a:srgbClr val="C82506"/>
                </a:solidFill>
                <a:latin typeface="MS PGothic"/>
                <a:cs typeface="MS PGothic"/>
              </a:rPr>
              <a:t>➔</a:t>
            </a:r>
            <a:endParaRPr sz="2800">
              <a:latin typeface="MS PGothic"/>
              <a:cs typeface="MS PGothic"/>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776125" y="0"/>
            <a:ext cx="7705725" cy="1953260"/>
          </a:xfrm>
          <a:prstGeom prst="rect">
            <a:avLst/>
          </a:prstGeom>
        </p:spPr>
        <p:txBody>
          <a:bodyPr vert="horz" wrap="square" lIns="0" tIns="138430" rIns="0" bIns="0" rtlCol="0">
            <a:spAutoFit/>
          </a:bodyPr>
          <a:lstStyle/>
          <a:p>
            <a:pPr marL="12700">
              <a:lnSpc>
                <a:spcPct val="100000"/>
              </a:lnSpc>
              <a:spcBef>
                <a:spcPts val="1090"/>
              </a:spcBef>
            </a:pPr>
            <a:r>
              <a:rPr sz="5500" dirty="0"/>
              <a:t>公開鍵暗号方式</a:t>
            </a:r>
            <a:endParaRPr sz="5500"/>
          </a:p>
          <a:p>
            <a:pPr marL="12700">
              <a:lnSpc>
                <a:spcPct val="100000"/>
              </a:lnSpc>
              <a:spcBef>
                <a:spcPts val="990"/>
              </a:spcBef>
            </a:pPr>
            <a:r>
              <a:rPr sz="5500" b="1" spc="-5" dirty="0">
                <a:latin typeface="Arial"/>
                <a:cs typeface="Arial"/>
              </a:rPr>
              <a:t>Mật</a:t>
            </a:r>
            <a:r>
              <a:rPr sz="5500" b="1" spc="-25" dirty="0">
                <a:latin typeface="Arial"/>
                <a:cs typeface="Arial"/>
              </a:rPr>
              <a:t> </a:t>
            </a:r>
            <a:r>
              <a:rPr sz="5500" b="1" spc="-5" dirty="0">
                <a:latin typeface="Arial"/>
                <a:cs typeface="Arial"/>
              </a:rPr>
              <a:t>mã</a:t>
            </a:r>
            <a:r>
              <a:rPr sz="5500" b="1" spc="-30" dirty="0">
                <a:latin typeface="Arial"/>
                <a:cs typeface="Arial"/>
              </a:rPr>
              <a:t> </a:t>
            </a:r>
            <a:r>
              <a:rPr sz="5500" b="1" spc="-5" dirty="0">
                <a:latin typeface="Arial"/>
                <a:cs typeface="Arial"/>
              </a:rPr>
              <a:t>khóa</a:t>
            </a:r>
            <a:r>
              <a:rPr sz="5500" b="1" spc="-30" dirty="0">
                <a:latin typeface="Arial"/>
                <a:cs typeface="Arial"/>
              </a:rPr>
              <a:t> </a:t>
            </a:r>
            <a:r>
              <a:rPr sz="5500" b="1" spc="-5" dirty="0">
                <a:latin typeface="Arial"/>
                <a:cs typeface="Arial"/>
              </a:rPr>
              <a:t>công</a:t>
            </a:r>
            <a:r>
              <a:rPr sz="5500" b="1" spc="-30" dirty="0">
                <a:latin typeface="Arial"/>
                <a:cs typeface="Arial"/>
              </a:rPr>
              <a:t> </a:t>
            </a:r>
            <a:r>
              <a:rPr sz="5500" b="1" spc="-5" dirty="0">
                <a:latin typeface="Arial"/>
                <a:cs typeface="Arial"/>
              </a:rPr>
              <a:t>khai</a:t>
            </a:r>
            <a:endParaRPr sz="55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37</a:t>
            </a:fld>
            <a:endParaRPr dirty="0"/>
          </a:p>
        </p:txBody>
      </p:sp>
      <p:sp>
        <p:nvSpPr>
          <p:cNvPr id="7" name="object 7"/>
          <p:cNvSpPr txBox="1"/>
          <p:nvPr/>
        </p:nvSpPr>
        <p:spPr>
          <a:xfrm>
            <a:off x="141349" y="2458749"/>
            <a:ext cx="12722225" cy="2724785"/>
          </a:xfrm>
          <a:prstGeom prst="rect">
            <a:avLst/>
          </a:prstGeom>
          <a:ln w="19049">
            <a:solidFill>
              <a:srgbClr val="C82506"/>
            </a:solidFill>
          </a:ln>
        </p:spPr>
        <p:txBody>
          <a:bodyPr vert="horz" wrap="square" lIns="0" tIns="70485" rIns="0" bIns="0" rtlCol="0">
            <a:spAutoFit/>
          </a:bodyPr>
          <a:lstStyle/>
          <a:p>
            <a:pPr marL="85725">
              <a:lnSpc>
                <a:spcPct val="100000"/>
              </a:lnSpc>
              <a:spcBef>
                <a:spcPts val="555"/>
              </a:spcBef>
            </a:pPr>
            <a:r>
              <a:rPr sz="3000" dirty="0">
                <a:latin typeface="MS PGothic"/>
                <a:cs typeface="MS PGothic"/>
              </a:rPr>
              <a:t>鍵を公開している</a:t>
            </a:r>
            <a:r>
              <a:rPr sz="3000" dirty="0">
                <a:solidFill>
                  <a:srgbClr val="C82506"/>
                </a:solidFill>
                <a:latin typeface="MS PGothic"/>
                <a:cs typeface="MS PGothic"/>
              </a:rPr>
              <a:t>ので</a:t>
            </a:r>
            <a:r>
              <a:rPr sz="3000" spc="-5" dirty="0">
                <a:latin typeface="MS PGothic"/>
                <a:cs typeface="MS PGothic"/>
              </a:rPr>
              <a:t>、不特定多数の相手からデータを受け取るのに</a:t>
            </a:r>
            <a:endParaRPr sz="3000">
              <a:latin typeface="MS PGothic"/>
              <a:cs typeface="MS PGothic"/>
            </a:endParaRPr>
          </a:p>
          <a:p>
            <a:pPr marL="85725">
              <a:lnSpc>
                <a:spcPct val="100000"/>
              </a:lnSpc>
              <a:spcBef>
                <a:spcPts val="1800"/>
              </a:spcBef>
            </a:pPr>
            <a:r>
              <a:rPr sz="3000" dirty="0">
                <a:latin typeface="MS PGothic"/>
                <a:cs typeface="MS PGothic"/>
              </a:rPr>
              <a:t>向いています</a:t>
            </a:r>
            <a:r>
              <a:rPr sz="3000" dirty="0">
                <a:solidFill>
                  <a:srgbClr val="C82506"/>
                </a:solidFill>
                <a:latin typeface="MS PGothic"/>
                <a:cs typeface="MS PGothic"/>
              </a:rPr>
              <a:t>が</a:t>
            </a:r>
            <a:r>
              <a:rPr sz="3000" spc="-5" dirty="0">
                <a:latin typeface="MS PGothic"/>
                <a:cs typeface="MS PGothic"/>
              </a:rPr>
              <a:t>、暗号化と復号の処理に時間がかか</a:t>
            </a:r>
            <a:r>
              <a:rPr sz="3000" dirty="0">
                <a:latin typeface="MS PGothic"/>
                <a:cs typeface="MS PGothic"/>
              </a:rPr>
              <a:t>る</a:t>
            </a:r>
            <a:r>
              <a:rPr sz="3000" spc="-5" dirty="0">
                <a:solidFill>
                  <a:srgbClr val="C82506"/>
                </a:solidFill>
                <a:latin typeface="MS PGothic"/>
                <a:cs typeface="MS PGothic"/>
              </a:rPr>
              <a:t>とい</a:t>
            </a:r>
            <a:r>
              <a:rPr sz="3000" dirty="0">
                <a:solidFill>
                  <a:srgbClr val="C82506"/>
                </a:solidFill>
                <a:latin typeface="MS PGothic"/>
                <a:cs typeface="MS PGothic"/>
              </a:rPr>
              <a:t>う</a:t>
            </a:r>
            <a:r>
              <a:rPr sz="3000" dirty="0">
                <a:latin typeface="MS PGothic"/>
                <a:cs typeface="MS PGothic"/>
              </a:rPr>
              <a:t>短所が</a:t>
            </a:r>
            <a:endParaRPr sz="3000">
              <a:latin typeface="MS PGothic"/>
              <a:cs typeface="MS PGothic"/>
            </a:endParaRPr>
          </a:p>
          <a:p>
            <a:pPr marL="85725" marR="352425">
              <a:lnSpc>
                <a:spcPct val="150000"/>
              </a:lnSpc>
            </a:pPr>
            <a:r>
              <a:rPr sz="3000" spc="-5" dirty="0">
                <a:latin typeface="MS PGothic"/>
                <a:cs typeface="MS PGothic"/>
              </a:rPr>
              <a:t>あります。代表的な公開鍵暗号方式には、巨大な数の素因数分解の困難さを </a:t>
            </a:r>
            <a:r>
              <a:rPr sz="3000" dirty="0">
                <a:latin typeface="MS PGothic"/>
                <a:cs typeface="MS PGothic"/>
              </a:rPr>
              <a:t>利用した</a:t>
            </a:r>
            <a:r>
              <a:rPr sz="3000" spc="-5" dirty="0">
                <a:latin typeface="Arial MT"/>
                <a:cs typeface="Arial MT"/>
              </a:rPr>
              <a:t>RSA</a:t>
            </a:r>
            <a:r>
              <a:rPr sz="3000" dirty="0">
                <a:latin typeface="MS PGothic"/>
                <a:cs typeface="MS PGothic"/>
              </a:rPr>
              <a:t>や楕円曲線暗号などがあります。</a:t>
            </a:r>
            <a:endParaRPr sz="3000">
              <a:latin typeface="MS PGothic"/>
              <a:cs typeface="MS PGothic"/>
            </a:endParaRPr>
          </a:p>
        </p:txBody>
      </p:sp>
      <p:sp>
        <p:nvSpPr>
          <p:cNvPr id="8" name="object 8"/>
          <p:cNvSpPr txBox="1"/>
          <p:nvPr/>
        </p:nvSpPr>
        <p:spPr>
          <a:xfrm>
            <a:off x="162424" y="5995272"/>
            <a:ext cx="3810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82506"/>
                </a:solidFill>
                <a:latin typeface="MS PGothic"/>
                <a:cs typeface="MS PGothic"/>
              </a:rPr>
              <a:t>➔</a:t>
            </a:r>
            <a:endParaRPr sz="2800">
              <a:latin typeface="MS PGothic"/>
              <a:cs typeface="MS P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5670550" cy="993140"/>
          </a:xfrm>
          <a:prstGeom prst="rect">
            <a:avLst/>
          </a:prstGeom>
        </p:spPr>
        <p:txBody>
          <a:bodyPr vert="horz" wrap="square" lIns="0" tIns="12700" rIns="0" bIns="0" rtlCol="0">
            <a:spAutoFit/>
          </a:bodyPr>
          <a:lstStyle/>
          <a:p>
            <a:pPr marL="12700">
              <a:lnSpc>
                <a:spcPct val="100000"/>
              </a:lnSpc>
              <a:spcBef>
                <a:spcPts val="100"/>
              </a:spcBef>
            </a:pPr>
            <a:r>
              <a:rPr sz="6350" dirty="0"/>
              <a:t>導入場面の回答</a:t>
            </a:r>
            <a:endParaRPr sz="6350"/>
          </a:p>
        </p:txBody>
      </p:sp>
      <p:pic>
        <p:nvPicPr>
          <p:cNvPr id="9" name="object 9"/>
          <p:cNvPicPr/>
          <p:nvPr/>
        </p:nvPicPr>
        <p:blipFill>
          <a:blip r:embed="rId4" cstate="print"/>
          <a:stretch>
            <a:fillRect/>
          </a:stretch>
        </p:blipFill>
        <p:spPr>
          <a:xfrm>
            <a:off x="4528330" y="6186237"/>
            <a:ext cx="3628819" cy="3268258"/>
          </a:xfrm>
          <a:prstGeom prst="rect">
            <a:avLst/>
          </a:prstGeom>
        </p:spPr>
      </p:pic>
      <p:sp>
        <p:nvSpPr>
          <p:cNvPr id="10" name="object 10"/>
          <p:cNvSpPr txBox="1"/>
          <p:nvPr/>
        </p:nvSpPr>
        <p:spPr>
          <a:xfrm>
            <a:off x="8050100" y="8479108"/>
            <a:ext cx="9245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A</a:t>
            </a:r>
            <a:r>
              <a:rPr sz="2400" dirty="0">
                <a:latin typeface="Arial MT"/>
                <a:cs typeface="Arial MT"/>
              </a:rPr>
              <a:t>n</a:t>
            </a:r>
            <a:r>
              <a:rPr sz="2400" spc="-5" dirty="0">
                <a:latin typeface="MS PGothic"/>
                <a:cs typeface="MS PGothic"/>
              </a:rPr>
              <a:t>さん</a:t>
            </a:r>
            <a:endParaRPr sz="2400">
              <a:latin typeface="MS PGothic"/>
              <a:cs typeface="MS PGothic"/>
            </a:endParaRPr>
          </a:p>
        </p:txBody>
      </p:sp>
      <p:sp>
        <p:nvSpPr>
          <p:cNvPr id="11" name="object 11"/>
          <p:cNvSpPr txBox="1"/>
          <p:nvPr/>
        </p:nvSpPr>
        <p:spPr>
          <a:xfrm>
            <a:off x="3763924" y="7545982"/>
            <a:ext cx="11614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MT"/>
                <a:cs typeface="Arial MT"/>
              </a:rPr>
              <a:t>Bin</a:t>
            </a:r>
            <a:r>
              <a:rPr sz="2400" spc="5" dirty="0">
                <a:latin typeface="Arial MT"/>
                <a:cs typeface="Arial MT"/>
              </a:rPr>
              <a:t>h</a:t>
            </a:r>
            <a:r>
              <a:rPr sz="2400" spc="-5" dirty="0">
                <a:latin typeface="MS PGothic"/>
                <a:cs typeface="MS PGothic"/>
              </a:rPr>
              <a:t>さん</a:t>
            </a:r>
            <a:endParaRPr sz="2400">
              <a:latin typeface="MS PGothic"/>
              <a:cs typeface="MS PGothic"/>
            </a:endParaRPr>
          </a:p>
        </p:txBody>
      </p:sp>
      <p:grpSp>
        <p:nvGrpSpPr>
          <p:cNvPr id="12" name="object 12"/>
          <p:cNvGrpSpPr/>
          <p:nvPr/>
        </p:nvGrpSpPr>
        <p:grpSpPr>
          <a:xfrm>
            <a:off x="6786027" y="3147142"/>
            <a:ext cx="6097905" cy="3308350"/>
            <a:chOff x="6786027" y="3147142"/>
            <a:chExt cx="6097905" cy="3308350"/>
          </a:xfrm>
        </p:grpSpPr>
        <p:sp>
          <p:nvSpPr>
            <p:cNvPr id="13" name="object 13"/>
            <p:cNvSpPr/>
            <p:nvPr/>
          </p:nvSpPr>
          <p:spPr>
            <a:xfrm>
              <a:off x="6790790" y="3151905"/>
              <a:ext cx="6088380" cy="2857500"/>
            </a:xfrm>
            <a:custGeom>
              <a:avLst/>
              <a:gdLst/>
              <a:ahLst/>
              <a:cxnLst/>
              <a:rect l="l" t="t" r="r" b="b"/>
              <a:pathLst>
                <a:path w="6088380" h="2857500">
                  <a:moveTo>
                    <a:pt x="5315998" y="215899"/>
                  </a:moveTo>
                  <a:lnTo>
                    <a:pt x="3165749" y="215899"/>
                  </a:lnTo>
                  <a:lnTo>
                    <a:pt x="3193790" y="177799"/>
                  </a:lnTo>
                  <a:lnTo>
                    <a:pt x="3226057" y="152399"/>
                  </a:lnTo>
                  <a:lnTo>
                    <a:pt x="3262255" y="126999"/>
                  </a:lnTo>
                  <a:lnTo>
                    <a:pt x="3302085" y="101599"/>
                  </a:lnTo>
                  <a:lnTo>
                    <a:pt x="3345250" y="76199"/>
                  </a:lnTo>
                  <a:lnTo>
                    <a:pt x="3391452" y="50799"/>
                  </a:lnTo>
                  <a:lnTo>
                    <a:pt x="3440394" y="38099"/>
                  </a:lnTo>
                  <a:lnTo>
                    <a:pt x="3491779" y="25399"/>
                  </a:lnTo>
                  <a:lnTo>
                    <a:pt x="3600687" y="0"/>
                  </a:lnTo>
                  <a:lnTo>
                    <a:pt x="3864570" y="0"/>
                  </a:lnTo>
                  <a:lnTo>
                    <a:pt x="3961800" y="25399"/>
                  </a:lnTo>
                  <a:lnTo>
                    <a:pt x="4007962" y="38099"/>
                  </a:lnTo>
                  <a:lnTo>
                    <a:pt x="4052149" y="63499"/>
                  </a:lnTo>
                  <a:lnTo>
                    <a:pt x="4094107" y="76199"/>
                  </a:lnTo>
                  <a:lnTo>
                    <a:pt x="4133581" y="101599"/>
                  </a:lnTo>
                  <a:lnTo>
                    <a:pt x="4170317" y="126999"/>
                  </a:lnTo>
                  <a:lnTo>
                    <a:pt x="4204060" y="152399"/>
                  </a:lnTo>
                  <a:lnTo>
                    <a:pt x="5248265" y="152399"/>
                  </a:lnTo>
                  <a:lnTo>
                    <a:pt x="5284154" y="177799"/>
                  </a:lnTo>
                  <a:lnTo>
                    <a:pt x="5315998" y="215899"/>
                  </a:lnTo>
                  <a:close/>
                </a:path>
                <a:path w="6088380" h="2857500">
                  <a:moveTo>
                    <a:pt x="5248265" y="152399"/>
                  </a:moveTo>
                  <a:lnTo>
                    <a:pt x="4204060" y="152399"/>
                  </a:lnTo>
                  <a:lnTo>
                    <a:pt x="4239592" y="126999"/>
                  </a:lnTo>
                  <a:lnTo>
                    <a:pt x="4277612" y="101599"/>
                  </a:lnTo>
                  <a:lnTo>
                    <a:pt x="4317909" y="76199"/>
                  </a:lnTo>
                  <a:lnTo>
                    <a:pt x="4360275" y="63499"/>
                  </a:lnTo>
                  <a:lnTo>
                    <a:pt x="4404499" y="50799"/>
                  </a:lnTo>
                  <a:lnTo>
                    <a:pt x="4450373" y="25399"/>
                  </a:lnTo>
                  <a:lnTo>
                    <a:pt x="4497688" y="25399"/>
                  </a:lnTo>
                  <a:lnTo>
                    <a:pt x="4595799" y="0"/>
                  </a:lnTo>
                  <a:lnTo>
                    <a:pt x="4851621" y="0"/>
                  </a:lnTo>
                  <a:lnTo>
                    <a:pt x="4902918" y="12699"/>
                  </a:lnTo>
                  <a:lnTo>
                    <a:pt x="5016115" y="38099"/>
                  </a:lnTo>
                  <a:lnTo>
                    <a:pt x="5068812" y="50799"/>
                  </a:lnTo>
                  <a:lnTo>
                    <a:pt x="5118604" y="76199"/>
                  </a:lnTo>
                  <a:lnTo>
                    <a:pt x="5165262" y="101599"/>
                  </a:lnTo>
                  <a:lnTo>
                    <a:pt x="5208558" y="126999"/>
                  </a:lnTo>
                  <a:lnTo>
                    <a:pt x="5248265" y="152399"/>
                  </a:lnTo>
                  <a:close/>
                </a:path>
                <a:path w="6088380" h="2857500">
                  <a:moveTo>
                    <a:pt x="5389435" y="330199"/>
                  </a:moveTo>
                  <a:lnTo>
                    <a:pt x="1976296" y="330199"/>
                  </a:lnTo>
                  <a:lnTo>
                    <a:pt x="2005975" y="292099"/>
                  </a:lnTo>
                  <a:lnTo>
                    <a:pt x="2039286" y="266699"/>
                  </a:lnTo>
                  <a:lnTo>
                    <a:pt x="2076016" y="241299"/>
                  </a:lnTo>
                  <a:lnTo>
                    <a:pt x="2115950" y="203199"/>
                  </a:lnTo>
                  <a:lnTo>
                    <a:pt x="2158876" y="190499"/>
                  </a:lnTo>
                  <a:lnTo>
                    <a:pt x="2204580" y="165099"/>
                  </a:lnTo>
                  <a:lnTo>
                    <a:pt x="2252847" y="139699"/>
                  </a:lnTo>
                  <a:lnTo>
                    <a:pt x="2303465" y="126999"/>
                  </a:lnTo>
                  <a:lnTo>
                    <a:pt x="2356219" y="114299"/>
                  </a:lnTo>
                  <a:lnTo>
                    <a:pt x="2525162" y="76199"/>
                  </a:lnTo>
                  <a:lnTo>
                    <a:pt x="2740202" y="76199"/>
                  </a:lnTo>
                  <a:lnTo>
                    <a:pt x="2792779" y="88899"/>
                  </a:lnTo>
                  <a:lnTo>
                    <a:pt x="2844490" y="88899"/>
                  </a:lnTo>
                  <a:lnTo>
                    <a:pt x="2944530" y="114299"/>
                  </a:lnTo>
                  <a:lnTo>
                    <a:pt x="2992467" y="126999"/>
                  </a:lnTo>
                  <a:lnTo>
                    <a:pt x="3038754" y="152399"/>
                  </a:lnTo>
                  <a:lnTo>
                    <a:pt x="3083194" y="165099"/>
                  </a:lnTo>
                  <a:lnTo>
                    <a:pt x="3125591" y="190499"/>
                  </a:lnTo>
                  <a:lnTo>
                    <a:pt x="3165749" y="215899"/>
                  </a:lnTo>
                  <a:lnTo>
                    <a:pt x="5315998" y="215899"/>
                  </a:lnTo>
                  <a:lnTo>
                    <a:pt x="5343568" y="241299"/>
                  </a:lnTo>
                  <a:lnTo>
                    <a:pt x="5366636" y="279399"/>
                  </a:lnTo>
                  <a:lnTo>
                    <a:pt x="5384974" y="317499"/>
                  </a:lnTo>
                  <a:lnTo>
                    <a:pt x="5389435" y="330199"/>
                  </a:lnTo>
                  <a:close/>
                </a:path>
                <a:path w="6088380" h="2857500">
                  <a:moveTo>
                    <a:pt x="1593098" y="253999"/>
                  </a:moveTo>
                  <a:lnTo>
                    <a:pt x="1393432" y="253999"/>
                  </a:lnTo>
                  <a:lnTo>
                    <a:pt x="1443261" y="241299"/>
                  </a:lnTo>
                  <a:lnTo>
                    <a:pt x="1543202" y="241299"/>
                  </a:lnTo>
                  <a:lnTo>
                    <a:pt x="1593098" y="253999"/>
                  </a:lnTo>
                  <a:close/>
                </a:path>
                <a:path w="6088380" h="2857500">
                  <a:moveTo>
                    <a:pt x="2043884" y="2666999"/>
                  </a:moveTo>
                  <a:lnTo>
                    <a:pt x="1491227" y="2666999"/>
                  </a:lnTo>
                  <a:lnTo>
                    <a:pt x="1327028" y="2628899"/>
                  </a:lnTo>
                  <a:lnTo>
                    <a:pt x="1274961" y="2603499"/>
                  </a:lnTo>
                  <a:lnTo>
                    <a:pt x="1175406" y="2578099"/>
                  </a:lnTo>
                  <a:lnTo>
                    <a:pt x="1128113" y="2552699"/>
                  </a:lnTo>
                  <a:lnTo>
                    <a:pt x="1082603" y="2527299"/>
                  </a:lnTo>
                  <a:lnTo>
                    <a:pt x="1038975" y="2501899"/>
                  </a:lnTo>
                  <a:lnTo>
                    <a:pt x="997325" y="2476499"/>
                  </a:lnTo>
                  <a:lnTo>
                    <a:pt x="957749" y="2451099"/>
                  </a:lnTo>
                  <a:lnTo>
                    <a:pt x="920345" y="2425699"/>
                  </a:lnTo>
                  <a:lnTo>
                    <a:pt x="885209" y="2400299"/>
                  </a:lnTo>
                  <a:lnTo>
                    <a:pt x="852437" y="2362199"/>
                  </a:lnTo>
                  <a:lnTo>
                    <a:pt x="822127" y="2336799"/>
                  </a:lnTo>
                  <a:lnTo>
                    <a:pt x="660038" y="2336799"/>
                  </a:lnTo>
                  <a:lnTo>
                    <a:pt x="607780" y="2324099"/>
                  </a:lnTo>
                  <a:lnTo>
                    <a:pt x="507531" y="2298699"/>
                  </a:lnTo>
                  <a:lnTo>
                    <a:pt x="460078" y="2285999"/>
                  </a:lnTo>
                  <a:lnTo>
                    <a:pt x="414763" y="2273299"/>
                  </a:lnTo>
                  <a:lnTo>
                    <a:pt x="371856" y="2247899"/>
                  </a:lnTo>
                  <a:lnTo>
                    <a:pt x="331623" y="2235199"/>
                  </a:lnTo>
                  <a:lnTo>
                    <a:pt x="294335" y="2209799"/>
                  </a:lnTo>
                  <a:lnTo>
                    <a:pt x="260258" y="2184399"/>
                  </a:lnTo>
                  <a:lnTo>
                    <a:pt x="229663" y="2146299"/>
                  </a:lnTo>
                  <a:lnTo>
                    <a:pt x="202816" y="2120899"/>
                  </a:lnTo>
                  <a:lnTo>
                    <a:pt x="174999" y="2082799"/>
                  </a:lnTo>
                  <a:lnTo>
                    <a:pt x="154827" y="2031999"/>
                  </a:lnTo>
                  <a:lnTo>
                    <a:pt x="142210" y="1993899"/>
                  </a:lnTo>
                  <a:lnTo>
                    <a:pt x="137058" y="1955799"/>
                  </a:lnTo>
                  <a:lnTo>
                    <a:pt x="139284" y="1904999"/>
                  </a:lnTo>
                  <a:lnTo>
                    <a:pt x="148798" y="1866899"/>
                  </a:lnTo>
                  <a:lnTo>
                    <a:pt x="165510" y="1828799"/>
                  </a:lnTo>
                  <a:lnTo>
                    <a:pt x="189331" y="1790699"/>
                  </a:lnTo>
                  <a:lnTo>
                    <a:pt x="220173" y="1752599"/>
                  </a:lnTo>
                  <a:lnTo>
                    <a:pt x="257947" y="1714499"/>
                  </a:lnTo>
                  <a:lnTo>
                    <a:pt x="302562" y="1676399"/>
                  </a:lnTo>
                  <a:lnTo>
                    <a:pt x="247870" y="1650999"/>
                  </a:lnTo>
                  <a:lnTo>
                    <a:pt x="198046" y="1625599"/>
                  </a:lnTo>
                  <a:lnTo>
                    <a:pt x="153300" y="1600199"/>
                  </a:lnTo>
                  <a:lnTo>
                    <a:pt x="113844" y="1562099"/>
                  </a:lnTo>
                  <a:lnTo>
                    <a:pt x="79889" y="1536699"/>
                  </a:lnTo>
                  <a:lnTo>
                    <a:pt x="51645" y="1498599"/>
                  </a:lnTo>
                  <a:lnTo>
                    <a:pt x="29323" y="1460499"/>
                  </a:lnTo>
                  <a:lnTo>
                    <a:pt x="13134" y="1422399"/>
                  </a:lnTo>
                  <a:lnTo>
                    <a:pt x="3290" y="1371599"/>
                  </a:lnTo>
                  <a:lnTo>
                    <a:pt x="0" y="1333499"/>
                  </a:lnTo>
                  <a:lnTo>
                    <a:pt x="3475" y="1295399"/>
                  </a:lnTo>
                  <a:lnTo>
                    <a:pt x="13927" y="1257299"/>
                  </a:lnTo>
                  <a:lnTo>
                    <a:pt x="28341" y="1219199"/>
                  </a:lnTo>
                  <a:lnTo>
                    <a:pt x="47400" y="1181099"/>
                  </a:lnTo>
                  <a:lnTo>
                    <a:pt x="70859" y="1155699"/>
                  </a:lnTo>
                  <a:lnTo>
                    <a:pt x="98472" y="1117599"/>
                  </a:lnTo>
                  <a:lnTo>
                    <a:pt x="129992" y="1092199"/>
                  </a:lnTo>
                  <a:lnTo>
                    <a:pt x="165172" y="1066799"/>
                  </a:lnTo>
                  <a:lnTo>
                    <a:pt x="203768" y="1041399"/>
                  </a:lnTo>
                  <a:lnTo>
                    <a:pt x="245534" y="1015999"/>
                  </a:lnTo>
                  <a:lnTo>
                    <a:pt x="290221" y="1003299"/>
                  </a:lnTo>
                  <a:lnTo>
                    <a:pt x="337586" y="990599"/>
                  </a:lnTo>
                  <a:lnTo>
                    <a:pt x="387382" y="965199"/>
                  </a:lnTo>
                  <a:lnTo>
                    <a:pt x="439362" y="952499"/>
                  </a:lnTo>
                  <a:lnTo>
                    <a:pt x="493280" y="952499"/>
                  </a:lnTo>
                  <a:lnTo>
                    <a:pt x="548891" y="939799"/>
                  </a:lnTo>
                  <a:lnTo>
                    <a:pt x="553987" y="939799"/>
                  </a:lnTo>
                  <a:lnTo>
                    <a:pt x="547501" y="901699"/>
                  </a:lnTo>
                  <a:lnTo>
                    <a:pt x="545291" y="850899"/>
                  </a:lnTo>
                  <a:lnTo>
                    <a:pt x="547274" y="812799"/>
                  </a:lnTo>
                  <a:lnTo>
                    <a:pt x="553366" y="774699"/>
                  </a:lnTo>
                  <a:lnTo>
                    <a:pt x="563484" y="736599"/>
                  </a:lnTo>
                  <a:lnTo>
                    <a:pt x="577545" y="698499"/>
                  </a:lnTo>
                  <a:lnTo>
                    <a:pt x="595465" y="660399"/>
                  </a:lnTo>
                  <a:lnTo>
                    <a:pt x="617160" y="622299"/>
                  </a:lnTo>
                  <a:lnTo>
                    <a:pt x="642548" y="584199"/>
                  </a:lnTo>
                  <a:lnTo>
                    <a:pt x="671545" y="546099"/>
                  </a:lnTo>
                  <a:lnTo>
                    <a:pt x="704067" y="520699"/>
                  </a:lnTo>
                  <a:lnTo>
                    <a:pt x="740031" y="482599"/>
                  </a:lnTo>
                  <a:lnTo>
                    <a:pt x="779353" y="457199"/>
                  </a:lnTo>
                  <a:lnTo>
                    <a:pt x="821951" y="419099"/>
                  </a:lnTo>
                  <a:lnTo>
                    <a:pt x="867741" y="393699"/>
                  </a:lnTo>
                  <a:lnTo>
                    <a:pt x="916639" y="368299"/>
                  </a:lnTo>
                  <a:lnTo>
                    <a:pt x="968562" y="342899"/>
                  </a:lnTo>
                  <a:lnTo>
                    <a:pt x="1012382" y="330199"/>
                  </a:lnTo>
                  <a:lnTo>
                    <a:pt x="1103208" y="304799"/>
                  </a:lnTo>
                  <a:lnTo>
                    <a:pt x="1294593" y="253999"/>
                  </a:lnTo>
                  <a:lnTo>
                    <a:pt x="1692205" y="253999"/>
                  </a:lnTo>
                  <a:lnTo>
                    <a:pt x="1884665" y="304799"/>
                  </a:lnTo>
                  <a:lnTo>
                    <a:pt x="1976296" y="330199"/>
                  </a:lnTo>
                  <a:lnTo>
                    <a:pt x="5389435" y="330199"/>
                  </a:lnTo>
                  <a:lnTo>
                    <a:pt x="5398355" y="355599"/>
                  </a:lnTo>
                  <a:lnTo>
                    <a:pt x="5508945" y="380999"/>
                  </a:lnTo>
                  <a:lnTo>
                    <a:pt x="5561128" y="393699"/>
                  </a:lnTo>
                  <a:lnTo>
                    <a:pt x="5610964" y="419099"/>
                  </a:lnTo>
                  <a:lnTo>
                    <a:pt x="5658252" y="431799"/>
                  </a:lnTo>
                  <a:lnTo>
                    <a:pt x="5702786" y="457199"/>
                  </a:lnTo>
                  <a:lnTo>
                    <a:pt x="5744364" y="482599"/>
                  </a:lnTo>
                  <a:lnTo>
                    <a:pt x="5782783" y="507999"/>
                  </a:lnTo>
                  <a:lnTo>
                    <a:pt x="5817839" y="546099"/>
                  </a:lnTo>
                  <a:lnTo>
                    <a:pt x="5849329" y="571499"/>
                  </a:lnTo>
                  <a:lnTo>
                    <a:pt x="5877049" y="609599"/>
                  </a:lnTo>
                  <a:lnTo>
                    <a:pt x="5905230" y="647699"/>
                  </a:lnTo>
                  <a:lnTo>
                    <a:pt x="5926779" y="698499"/>
                  </a:lnTo>
                  <a:lnTo>
                    <a:pt x="5941685" y="736599"/>
                  </a:lnTo>
                  <a:lnTo>
                    <a:pt x="5949937" y="787399"/>
                  </a:lnTo>
                  <a:lnTo>
                    <a:pt x="5951524" y="825499"/>
                  </a:lnTo>
                  <a:lnTo>
                    <a:pt x="5946436" y="876299"/>
                  </a:lnTo>
                  <a:lnTo>
                    <a:pt x="5934661" y="914399"/>
                  </a:lnTo>
                  <a:lnTo>
                    <a:pt x="5916190" y="965199"/>
                  </a:lnTo>
                  <a:lnTo>
                    <a:pt x="5891010" y="1003299"/>
                  </a:lnTo>
                  <a:lnTo>
                    <a:pt x="5930180" y="1041399"/>
                  </a:lnTo>
                  <a:lnTo>
                    <a:pt x="5965102" y="1079499"/>
                  </a:lnTo>
                  <a:lnTo>
                    <a:pt x="5995743" y="1117599"/>
                  </a:lnTo>
                  <a:lnTo>
                    <a:pt x="6022071" y="1155699"/>
                  </a:lnTo>
                  <a:lnTo>
                    <a:pt x="6044053" y="1193799"/>
                  </a:lnTo>
                  <a:lnTo>
                    <a:pt x="6061659" y="1231899"/>
                  </a:lnTo>
                  <a:lnTo>
                    <a:pt x="6074856" y="1282699"/>
                  </a:lnTo>
                  <a:lnTo>
                    <a:pt x="6083611" y="1320799"/>
                  </a:lnTo>
                  <a:lnTo>
                    <a:pt x="6087894" y="1358899"/>
                  </a:lnTo>
                  <a:lnTo>
                    <a:pt x="6087671" y="1396999"/>
                  </a:lnTo>
                  <a:lnTo>
                    <a:pt x="6082911" y="1447799"/>
                  </a:lnTo>
                  <a:lnTo>
                    <a:pt x="6073582" y="1485899"/>
                  </a:lnTo>
                  <a:lnTo>
                    <a:pt x="6041087" y="1574799"/>
                  </a:lnTo>
                  <a:lnTo>
                    <a:pt x="6017858" y="1612899"/>
                  </a:lnTo>
                  <a:lnTo>
                    <a:pt x="5995113" y="1638299"/>
                  </a:lnTo>
                  <a:lnTo>
                    <a:pt x="5969570" y="1676399"/>
                  </a:lnTo>
                  <a:lnTo>
                    <a:pt x="5941340" y="1701799"/>
                  </a:lnTo>
                  <a:lnTo>
                    <a:pt x="5910532" y="1739899"/>
                  </a:lnTo>
                  <a:lnTo>
                    <a:pt x="5877254" y="1765299"/>
                  </a:lnTo>
                  <a:lnTo>
                    <a:pt x="5841617" y="1790699"/>
                  </a:lnTo>
                  <a:lnTo>
                    <a:pt x="5803730" y="1816099"/>
                  </a:lnTo>
                  <a:lnTo>
                    <a:pt x="5763702" y="1841499"/>
                  </a:lnTo>
                  <a:lnTo>
                    <a:pt x="5721642" y="1866899"/>
                  </a:lnTo>
                  <a:lnTo>
                    <a:pt x="5677660" y="1879599"/>
                  </a:lnTo>
                  <a:lnTo>
                    <a:pt x="5631865" y="1904999"/>
                  </a:lnTo>
                  <a:lnTo>
                    <a:pt x="5535275" y="1930399"/>
                  </a:lnTo>
                  <a:lnTo>
                    <a:pt x="5379526" y="1968499"/>
                  </a:lnTo>
                  <a:lnTo>
                    <a:pt x="5325150" y="1981199"/>
                  </a:lnTo>
                  <a:lnTo>
                    <a:pt x="5269727" y="1981199"/>
                  </a:lnTo>
                  <a:lnTo>
                    <a:pt x="5266808" y="2019299"/>
                  </a:lnTo>
                  <a:lnTo>
                    <a:pt x="5259154" y="2070099"/>
                  </a:lnTo>
                  <a:lnTo>
                    <a:pt x="5246902" y="2108199"/>
                  </a:lnTo>
                  <a:lnTo>
                    <a:pt x="5230187" y="2146299"/>
                  </a:lnTo>
                  <a:lnTo>
                    <a:pt x="5209147" y="2171699"/>
                  </a:lnTo>
                  <a:lnTo>
                    <a:pt x="5183916" y="2209799"/>
                  </a:lnTo>
                  <a:lnTo>
                    <a:pt x="5154631" y="2247899"/>
                  </a:lnTo>
                  <a:lnTo>
                    <a:pt x="5121429" y="2285999"/>
                  </a:lnTo>
                  <a:lnTo>
                    <a:pt x="5084445" y="2311399"/>
                  </a:lnTo>
                  <a:lnTo>
                    <a:pt x="5043814" y="2336799"/>
                  </a:lnTo>
                  <a:lnTo>
                    <a:pt x="4999675" y="2362199"/>
                  </a:lnTo>
                  <a:lnTo>
                    <a:pt x="4952161" y="2387599"/>
                  </a:lnTo>
                  <a:lnTo>
                    <a:pt x="4901410" y="2412999"/>
                  </a:lnTo>
                  <a:lnTo>
                    <a:pt x="4874484" y="2425699"/>
                  </a:lnTo>
                  <a:lnTo>
                    <a:pt x="4024339" y="2425699"/>
                  </a:lnTo>
                  <a:lnTo>
                    <a:pt x="4005936" y="2463799"/>
                  </a:lnTo>
                  <a:lnTo>
                    <a:pt x="3984435" y="2489199"/>
                  </a:lnTo>
                  <a:lnTo>
                    <a:pt x="3959947" y="2527299"/>
                  </a:lnTo>
                  <a:lnTo>
                    <a:pt x="3932588" y="2552699"/>
                  </a:lnTo>
                  <a:lnTo>
                    <a:pt x="3902470" y="2590799"/>
                  </a:lnTo>
                  <a:lnTo>
                    <a:pt x="2324697" y="2590799"/>
                  </a:lnTo>
                  <a:lnTo>
                    <a:pt x="2140541" y="2641599"/>
                  </a:lnTo>
                  <a:lnTo>
                    <a:pt x="2043884" y="2666999"/>
                  </a:lnTo>
                  <a:close/>
                </a:path>
                <a:path w="6088380" h="2857500">
                  <a:moveTo>
                    <a:pt x="4657396" y="2489199"/>
                  </a:moveTo>
                  <a:lnTo>
                    <a:pt x="4258686" y="2489199"/>
                  </a:lnTo>
                  <a:lnTo>
                    <a:pt x="4162094" y="2463799"/>
                  </a:lnTo>
                  <a:lnTo>
                    <a:pt x="4024339" y="2425699"/>
                  </a:lnTo>
                  <a:lnTo>
                    <a:pt x="4874484" y="2425699"/>
                  </a:lnTo>
                  <a:lnTo>
                    <a:pt x="4847558" y="2438399"/>
                  </a:lnTo>
                  <a:lnTo>
                    <a:pt x="4657396" y="2489199"/>
                  </a:lnTo>
                  <a:close/>
                </a:path>
                <a:path w="6088380" h="2857500">
                  <a:moveTo>
                    <a:pt x="4558238" y="2501899"/>
                  </a:moveTo>
                  <a:lnTo>
                    <a:pt x="4357697" y="2501899"/>
                  </a:lnTo>
                  <a:lnTo>
                    <a:pt x="4307963" y="2489199"/>
                  </a:lnTo>
                  <a:lnTo>
                    <a:pt x="4608033" y="2489199"/>
                  </a:lnTo>
                  <a:lnTo>
                    <a:pt x="4558238" y="2501899"/>
                  </a:lnTo>
                  <a:close/>
                </a:path>
                <a:path w="6088380" h="2857500">
                  <a:moveTo>
                    <a:pt x="3311409" y="2844799"/>
                  </a:moveTo>
                  <a:lnTo>
                    <a:pt x="2932001" y="2844799"/>
                  </a:lnTo>
                  <a:lnTo>
                    <a:pt x="2880095" y="2832099"/>
                  </a:lnTo>
                  <a:lnTo>
                    <a:pt x="2829031" y="2832099"/>
                  </a:lnTo>
                  <a:lnTo>
                    <a:pt x="2682069" y="2793999"/>
                  </a:lnTo>
                  <a:lnTo>
                    <a:pt x="2635549" y="2768599"/>
                  </a:lnTo>
                  <a:lnTo>
                    <a:pt x="2590459" y="2755899"/>
                  </a:lnTo>
                  <a:lnTo>
                    <a:pt x="2546914" y="2730499"/>
                  </a:lnTo>
                  <a:lnTo>
                    <a:pt x="2505034" y="2717799"/>
                  </a:lnTo>
                  <a:lnTo>
                    <a:pt x="2464935" y="2692399"/>
                  </a:lnTo>
                  <a:lnTo>
                    <a:pt x="2426734" y="2666999"/>
                  </a:lnTo>
                  <a:lnTo>
                    <a:pt x="2390549" y="2641599"/>
                  </a:lnTo>
                  <a:lnTo>
                    <a:pt x="2356498" y="2616199"/>
                  </a:lnTo>
                  <a:lnTo>
                    <a:pt x="2324697" y="2590799"/>
                  </a:lnTo>
                  <a:lnTo>
                    <a:pt x="3902470" y="2590799"/>
                  </a:lnTo>
                  <a:lnTo>
                    <a:pt x="3869705" y="2616199"/>
                  </a:lnTo>
                  <a:lnTo>
                    <a:pt x="3834409" y="2641599"/>
                  </a:lnTo>
                  <a:lnTo>
                    <a:pt x="3796693" y="2666999"/>
                  </a:lnTo>
                  <a:lnTo>
                    <a:pt x="3756672" y="2692399"/>
                  </a:lnTo>
                  <a:lnTo>
                    <a:pt x="3714458" y="2717799"/>
                  </a:lnTo>
                  <a:lnTo>
                    <a:pt x="3670164" y="2743199"/>
                  </a:lnTo>
                  <a:lnTo>
                    <a:pt x="3623905" y="2755899"/>
                  </a:lnTo>
                  <a:lnTo>
                    <a:pt x="3575793" y="2781299"/>
                  </a:lnTo>
                  <a:lnTo>
                    <a:pt x="3474465" y="2806699"/>
                  </a:lnTo>
                  <a:lnTo>
                    <a:pt x="3311409" y="2844799"/>
                  </a:lnTo>
                  <a:close/>
                </a:path>
                <a:path w="6088380" h="2857500">
                  <a:moveTo>
                    <a:pt x="1945057" y="2679699"/>
                  </a:moveTo>
                  <a:lnTo>
                    <a:pt x="1591628" y="2679699"/>
                  </a:lnTo>
                  <a:lnTo>
                    <a:pt x="1541285" y="2666999"/>
                  </a:lnTo>
                  <a:lnTo>
                    <a:pt x="1994700" y="2666999"/>
                  </a:lnTo>
                  <a:lnTo>
                    <a:pt x="1945057" y="2679699"/>
                  </a:lnTo>
                  <a:close/>
                </a:path>
                <a:path w="6088380" h="2857500">
                  <a:moveTo>
                    <a:pt x="3200063" y="2857499"/>
                  </a:moveTo>
                  <a:lnTo>
                    <a:pt x="3037872" y="2857499"/>
                  </a:lnTo>
                  <a:lnTo>
                    <a:pt x="2984632" y="2844799"/>
                  </a:lnTo>
                  <a:lnTo>
                    <a:pt x="3254561" y="2844799"/>
                  </a:lnTo>
                  <a:lnTo>
                    <a:pt x="3200063" y="2857499"/>
                  </a:lnTo>
                  <a:close/>
                </a:path>
              </a:pathLst>
            </a:custGeom>
            <a:solidFill>
              <a:srgbClr val="C82506"/>
            </a:solidFill>
          </p:spPr>
          <p:txBody>
            <a:bodyPr wrap="square" lIns="0" tIns="0" rIns="0" bIns="0" rtlCol="0"/>
            <a:lstStyle/>
            <a:p>
              <a:endParaRPr/>
            </a:p>
          </p:txBody>
        </p:sp>
        <p:pic>
          <p:nvPicPr>
            <p:cNvPr id="14" name="object 14"/>
            <p:cNvPicPr/>
            <p:nvPr/>
          </p:nvPicPr>
          <p:blipFill>
            <a:blip r:embed="rId5" cstate="print"/>
            <a:stretch>
              <a:fillRect/>
            </a:stretch>
          </p:blipFill>
          <p:spPr>
            <a:xfrm>
              <a:off x="8494607" y="6290724"/>
              <a:ext cx="159399" cy="159399"/>
            </a:xfrm>
            <a:prstGeom prst="rect">
              <a:avLst/>
            </a:prstGeom>
          </p:spPr>
        </p:pic>
        <p:sp>
          <p:nvSpPr>
            <p:cNvPr id="15" name="object 15"/>
            <p:cNvSpPr/>
            <p:nvPr/>
          </p:nvSpPr>
          <p:spPr>
            <a:xfrm>
              <a:off x="8486254" y="5799797"/>
              <a:ext cx="562610" cy="629920"/>
            </a:xfrm>
            <a:custGeom>
              <a:avLst/>
              <a:gdLst/>
              <a:ahLst/>
              <a:cxnLst/>
              <a:rect l="l" t="t" r="r" b="b"/>
              <a:pathLst>
                <a:path w="562609" h="629920">
                  <a:moveTo>
                    <a:pt x="562000" y="239102"/>
                  </a:moveTo>
                  <a:lnTo>
                    <a:pt x="557136" y="190906"/>
                  </a:lnTo>
                  <a:lnTo>
                    <a:pt x="543204" y="146024"/>
                  </a:lnTo>
                  <a:lnTo>
                    <a:pt x="521157" y="105410"/>
                  </a:lnTo>
                  <a:lnTo>
                    <a:pt x="491972" y="70027"/>
                  </a:lnTo>
                  <a:lnTo>
                    <a:pt x="456577" y="40830"/>
                  </a:lnTo>
                  <a:lnTo>
                    <a:pt x="415963" y="18783"/>
                  </a:lnTo>
                  <a:lnTo>
                    <a:pt x="371081" y="4851"/>
                  </a:lnTo>
                  <a:lnTo>
                    <a:pt x="322897" y="0"/>
                  </a:lnTo>
                  <a:lnTo>
                    <a:pt x="274713" y="4851"/>
                  </a:lnTo>
                  <a:lnTo>
                    <a:pt x="229831" y="18783"/>
                  </a:lnTo>
                  <a:lnTo>
                    <a:pt x="189217" y="40830"/>
                  </a:lnTo>
                  <a:lnTo>
                    <a:pt x="153835" y="70027"/>
                  </a:lnTo>
                  <a:lnTo>
                    <a:pt x="124637" y="105410"/>
                  </a:lnTo>
                  <a:lnTo>
                    <a:pt x="102590" y="146024"/>
                  </a:lnTo>
                  <a:lnTo>
                    <a:pt x="88658" y="190906"/>
                  </a:lnTo>
                  <a:lnTo>
                    <a:pt x="83794" y="239102"/>
                  </a:lnTo>
                  <a:lnTo>
                    <a:pt x="88658" y="287286"/>
                  </a:lnTo>
                  <a:lnTo>
                    <a:pt x="99847" y="323380"/>
                  </a:lnTo>
                  <a:lnTo>
                    <a:pt x="65265" y="341261"/>
                  </a:lnTo>
                  <a:lnTo>
                    <a:pt x="30759" y="375767"/>
                  </a:lnTo>
                  <a:lnTo>
                    <a:pt x="8128" y="419519"/>
                  </a:lnTo>
                  <a:lnTo>
                    <a:pt x="0" y="469900"/>
                  </a:lnTo>
                  <a:lnTo>
                    <a:pt x="8128" y="520280"/>
                  </a:lnTo>
                  <a:lnTo>
                    <a:pt x="30759" y="564045"/>
                  </a:lnTo>
                  <a:lnTo>
                    <a:pt x="65265" y="598551"/>
                  </a:lnTo>
                  <a:lnTo>
                    <a:pt x="109016" y="621169"/>
                  </a:lnTo>
                  <a:lnTo>
                    <a:pt x="159397" y="629297"/>
                  </a:lnTo>
                  <a:lnTo>
                    <a:pt x="209791" y="621169"/>
                  </a:lnTo>
                  <a:lnTo>
                    <a:pt x="253542" y="598551"/>
                  </a:lnTo>
                  <a:lnTo>
                    <a:pt x="288048" y="564045"/>
                  </a:lnTo>
                  <a:lnTo>
                    <a:pt x="310680" y="520280"/>
                  </a:lnTo>
                  <a:lnTo>
                    <a:pt x="317550" y="477659"/>
                  </a:lnTo>
                  <a:lnTo>
                    <a:pt x="322897" y="478193"/>
                  </a:lnTo>
                  <a:lnTo>
                    <a:pt x="371081" y="473341"/>
                  </a:lnTo>
                  <a:lnTo>
                    <a:pt x="415963" y="459409"/>
                  </a:lnTo>
                  <a:lnTo>
                    <a:pt x="456577" y="437362"/>
                  </a:lnTo>
                  <a:lnTo>
                    <a:pt x="491972" y="408165"/>
                  </a:lnTo>
                  <a:lnTo>
                    <a:pt x="521157" y="372783"/>
                  </a:lnTo>
                  <a:lnTo>
                    <a:pt x="543204" y="332168"/>
                  </a:lnTo>
                  <a:lnTo>
                    <a:pt x="557136" y="287286"/>
                  </a:lnTo>
                  <a:lnTo>
                    <a:pt x="562000" y="239102"/>
                  </a:lnTo>
                  <a:close/>
                </a:path>
              </a:pathLst>
            </a:custGeom>
            <a:solidFill>
              <a:srgbClr val="C82506"/>
            </a:solidFill>
          </p:spPr>
          <p:txBody>
            <a:bodyPr wrap="square" lIns="0" tIns="0" rIns="0" bIns="0" rtlCol="0"/>
            <a:lstStyle/>
            <a:p>
              <a:endParaRPr/>
            </a:p>
          </p:txBody>
        </p:sp>
        <p:sp>
          <p:nvSpPr>
            <p:cNvPr id="16" name="object 16"/>
            <p:cNvSpPr/>
            <p:nvPr/>
          </p:nvSpPr>
          <p:spPr>
            <a:xfrm>
              <a:off x="6790790" y="3151905"/>
              <a:ext cx="6088380" cy="2862580"/>
            </a:xfrm>
            <a:custGeom>
              <a:avLst/>
              <a:gdLst/>
              <a:ahLst/>
              <a:cxnLst/>
              <a:rect l="l" t="t" r="r" b="b"/>
              <a:pathLst>
                <a:path w="6088380" h="2862579">
                  <a:moveTo>
                    <a:pt x="553987" y="942406"/>
                  </a:moveTo>
                  <a:lnTo>
                    <a:pt x="547501" y="901722"/>
                  </a:lnTo>
                  <a:lnTo>
                    <a:pt x="545291" y="861204"/>
                  </a:lnTo>
                  <a:lnTo>
                    <a:pt x="547274" y="820972"/>
                  </a:lnTo>
                  <a:lnTo>
                    <a:pt x="553366" y="781143"/>
                  </a:lnTo>
                  <a:lnTo>
                    <a:pt x="563484" y="741835"/>
                  </a:lnTo>
                  <a:lnTo>
                    <a:pt x="577545" y="703168"/>
                  </a:lnTo>
                  <a:lnTo>
                    <a:pt x="595465" y="665259"/>
                  </a:lnTo>
                  <a:lnTo>
                    <a:pt x="617160" y="628227"/>
                  </a:lnTo>
                  <a:lnTo>
                    <a:pt x="642548" y="592191"/>
                  </a:lnTo>
                  <a:lnTo>
                    <a:pt x="671545" y="557268"/>
                  </a:lnTo>
                  <a:lnTo>
                    <a:pt x="704067" y="523578"/>
                  </a:lnTo>
                  <a:lnTo>
                    <a:pt x="740031" y="491238"/>
                  </a:lnTo>
                  <a:lnTo>
                    <a:pt x="779354" y="460367"/>
                  </a:lnTo>
                  <a:lnTo>
                    <a:pt x="821951" y="431084"/>
                  </a:lnTo>
                  <a:lnTo>
                    <a:pt x="867741" y="403506"/>
                  </a:lnTo>
                  <a:lnTo>
                    <a:pt x="916639" y="377752"/>
                  </a:lnTo>
                  <a:lnTo>
                    <a:pt x="968562" y="353941"/>
                  </a:lnTo>
                  <a:lnTo>
                    <a:pt x="1012382" y="336314"/>
                  </a:lnTo>
                  <a:lnTo>
                    <a:pt x="1057299" y="320347"/>
                  </a:lnTo>
                  <a:lnTo>
                    <a:pt x="1103208" y="306043"/>
                  </a:lnTo>
                  <a:lnTo>
                    <a:pt x="1149999" y="293404"/>
                  </a:lnTo>
                  <a:lnTo>
                    <a:pt x="1197565" y="282432"/>
                  </a:lnTo>
                  <a:lnTo>
                    <a:pt x="1245799" y="273129"/>
                  </a:lnTo>
                  <a:lnTo>
                    <a:pt x="1294593" y="265497"/>
                  </a:lnTo>
                  <a:lnTo>
                    <a:pt x="1343840" y="259538"/>
                  </a:lnTo>
                  <a:lnTo>
                    <a:pt x="1393432" y="255253"/>
                  </a:lnTo>
                  <a:lnTo>
                    <a:pt x="1443261" y="252646"/>
                  </a:lnTo>
                  <a:lnTo>
                    <a:pt x="1493220" y="251717"/>
                  </a:lnTo>
                  <a:lnTo>
                    <a:pt x="1543202" y="252469"/>
                  </a:lnTo>
                  <a:lnTo>
                    <a:pt x="1593098" y="254905"/>
                  </a:lnTo>
                  <a:lnTo>
                    <a:pt x="1642802" y="259025"/>
                  </a:lnTo>
                  <a:lnTo>
                    <a:pt x="1692205" y="264831"/>
                  </a:lnTo>
                  <a:lnTo>
                    <a:pt x="1741201" y="272327"/>
                  </a:lnTo>
                  <a:lnTo>
                    <a:pt x="1789681" y="281514"/>
                  </a:lnTo>
                  <a:lnTo>
                    <a:pt x="1837538" y="292393"/>
                  </a:lnTo>
                  <a:lnTo>
                    <a:pt x="1884665" y="304968"/>
                  </a:lnTo>
                  <a:lnTo>
                    <a:pt x="1930953" y="319239"/>
                  </a:lnTo>
                  <a:lnTo>
                    <a:pt x="1976296" y="335209"/>
                  </a:lnTo>
                  <a:lnTo>
                    <a:pt x="2005975" y="302540"/>
                  </a:lnTo>
                  <a:lnTo>
                    <a:pt x="2039286" y="271700"/>
                  </a:lnTo>
                  <a:lnTo>
                    <a:pt x="2076016" y="242785"/>
                  </a:lnTo>
                  <a:lnTo>
                    <a:pt x="2115950" y="215893"/>
                  </a:lnTo>
                  <a:lnTo>
                    <a:pt x="2158876" y="191122"/>
                  </a:lnTo>
                  <a:lnTo>
                    <a:pt x="2204580" y="168568"/>
                  </a:lnTo>
                  <a:lnTo>
                    <a:pt x="2252847" y="148329"/>
                  </a:lnTo>
                  <a:lnTo>
                    <a:pt x="2303465" y="130503"/>
                  </a:lnTo>
                  <a:lnTo>
                    <a:pt x="2356219" y="115185"/>
                  </a:lnTo>
                  <a:lnTo>
                    <a:pt x="2410895" y="102475"/>
                  </a:lnTo>
                  <a:lnTo>
                    <a:pt x="2467281" y="92469"/>
                  </a:lnTo>
                  <a:lnTo>
                    <a:pt x="2525162" y="85265"/>
                  </a:lnTo>
                  <a:lnTo>
                    <a:pt x="2579239" y="81214"/>
                  </a:lnTo>
                  <a:lnTo>
                    <a:pt x="2633236" y="79689"/>
                  </a:lnTo>
                  <a:lnTo>
                    <a:pt x="2686956" y="80649"/>
                  </a:lnTo>
                  <a:lnTo>
                    <a:pt x="2740202" y="84053"/>
                  </a:lnTo>
                  <a:lnTo>
                    <a:pt x="2792779" y="89861"/>
                  </a:lnTo>
                  <a:lnTo>
                    <a:pt x="2844490" y="98032"/>
                  </a:lnTo>
                  <a:lnTo>
                    <a:pt x="2895139" y="108525"/>
                  </a:lnTo>
                  <a:lnTo>
                    <a:pt x="2944530" y="121300"/>
                  </a:lnTo>
                  <a:lnTo>
                    <a:pt x="2992467" y="136317"/>
                  </a:lnTo>
                  <a:lnTo>
                    <a:pt x="3038754" y="153533"/>
                  </a:lnTo>
                  <a:lnTo>
                    <a:pt x="3083194" y="172910"/>
                  </a:lnTo>
                  <a:lnTo>
                    <a:pt x="3125591" y="194406"/>
                  </a:lnTo>
                  <a:lnTo>
                    <a:pt x="3165749" y="217981"/>
                  </a:lnTo>
                  <a:lnTo>
                    <a:pt x="3193790" y="185809"/>
                  </a:lnTo>
                  <a:lnTo>
                    <a:pt x="3226057" y="155747"/>
                  </a:lnTo>
                  <a:lnTo>
                    <a:pt x="3262255" y="127926"/>
                  </a:lnTo>
                  <a:lnTo>
                    <a:pt x="3302085" y="102478"/>
                  </a:lnTo>
                  <a:lnTo>
                    <a:pt x="3345250" y="79532"/>
                  </a:lnTo>
                  <a:lnTo>
                    <a:pt x="3391452" y="59220"/>
                  </a:lnTo>
                  <a:lnTo>
                    <a:pt x="3440394" y="41673"/>
                  </a:lnTo>
                  <a:lnTo>
                    <a:pt x="3491779" y="27020"/>
                  </a:lnTo>
                  <a:lnTo>
                    <a:pt x="3545309" y="15394"/>
                  </a:lnTo>
                  <a:lnTo>
                    <a:pt x="3600687" y="6924"/>
                  </a:lnTo>
                  <a:lnTo>
                    <a:pt x="3657615" y="1741"/>
                  </a:lnTo>
                  <a:lnTo>
                    <a:pt x="3710279" y="0"/>
                  </a:lnTo>
                  <a:lnTo>
                    <a:pt x="3762496" y="1134"/>
                  </a:lnTo>
                  <a:lnTo>
                    <a:pt x="3814012" y="5074"/>
                  </a:lnTo>
                  <a:lnTo>
                    <a:pt x="3864570" y="11747"/>
                  </a:lnTo>
                  <a:lnTo>
                    <a:pt x="3913918" y="21083"/>
                  </a:lnTo>
                  <a:lnTo>
                    <a:pt x="3961800" y="33009"/>
                  </a:lnTo>
                  <a:lnTo>
                    <a:pt x="4007962" y="47455"/>
                  </a:lnTo>
                  <a:lnTo>
                    <a:pt x="4052149" y="64349"/>
                  </a:lnTo>
                  <a:lnTo>
                    <a:pt x="4094107" y="83620"/>
                  </a:lnTo>
                  <a:lnTo>
                    <a:pt x="4133581" y="105197"/>
                  </a:lnTo>
                  <a:lnTo>
                    <a:pt x="4170317" y="129007"/>
                  </a:lnTo>
                  <a:lnTo>
                    <a:pt x="4204060" y="154980"/>
                  </a:lnTo>
                  <a:lnTo>
                    <a:pt x="4239592" y="130189"/>
                  </a:lnTo>
                  <a:lnTo>
                    <a:pt x="4277612" y="107431"/>
                  </a:lnTo>
                  <a:lnTo>
                    <a:pt x="4317909" y="86748"/>
                  </a:lnTo>
                  <a:lnTo>
                    <a:pt x="4360275" y="68181"/>
                  </a:lnTo>
                  <a:lnTo>
                    <a:pt x="4404499" y="51773"/>
                  </a:lnTo>
                  <a:lnTo>
                    <a:pt x="4450373" y="37564"/>
                  </a:lnTo>
                  <a:lnTo>
                    <a:pt x="4497688" y="25597"/>
                  </a:lnTo>
                  <a:lnTo>
                    <a:pt x="4546233" y="15914"/>
                  </a:lnTo>
                  <a:lnTo>
                    <a:pt x="4595799" y="8556"/>
                  </a:lnTo>
                  <a:lnTo>
                    <a:pt x="4646177" y="3564"/>
                  </a:lnTo>
                  <a:lnTo>
                    <a:pt x="4697158" y="982"/>
                  </a:lnTo>
                  <a:lnTo>
                    <a:pt x="4748532" y="850"/>
                  </a:lnTo>
                  <a:lnTo>
                    <a:pt x="4800089" y="3211"/>
                  </a:lnTo>
                  <a:lnTo>
                    <a:pt x="4851621" y="8106"/>
                  </a:lnTo>
                  <a:lnTo>
                    <a:pt x="4902918" y="15577"/>
                  </a:lnTo>
                  <a:lnTo>
                    <a:pt x="4960741" y="27275"/>
                  </a:lnTo>
                  <a:lnTo>
                    <a:pt x="5016115" y="42020"/>
                  </a:lnTo>
                  <a:lnTo>
                    <a:pt x="5068812" y="59654"/>
                  </a:lnTo>
                  <a:lnTo>
                    <a:pt x="5118604" y="80017"/>
                  </a:lnTo>
                  <a:lnTo>
                    <a:pt x="5165262" y="102952"/>
                  </a:lnTo>
                  <a:lnTo>
                    <a:pt x="5208558" y="128299"/>
                  </a:lnTo>
                  <a:lnTo>
                    <a:pt x="5248265" y="155901"/>
                  </a:lnTo>
                  <a:lnTo>
                    <a:pt x="5284154" y="185598"/>
                  </a:lnTo>
                  <a:lnTo>
                    <a:pt x="5315998" y="217233"/>
                  </a:lnTo>
                  <a:lnTo>
                    <a:pt x="5343568" y="250646"/>
                  </a:lnTo>
                  <a:lnTo>
                    <a:pt x="5366636" y="285679"/>
                  </a:lnTo>
                  <a:lnTo>
                    <a:pt x="5384974" y="322174"/>
                  </a:lnTo>
                  <a:lnTo>
                    <a:pt x="5398355" y="359972"/>
                  </a:lnTo>
                  <a:lnTo>
                    <a:pt x="5454620" y="371344"/>
                  </a:lnTo>
                  <a:lnTo>
                    <a:pt x="5508945" y="385408"/>
                  </a:lnTo>
                  <a:lnTo>
                    <a:pt x="5561128" y="402056"/>
                  </a:lnTo>
                  <a:lnTo>
                    <a:pt x="5610964" y="421179"/>
                  </a:lnTo>
                  <a:lnTo>
                    <a:pt x="5658252" y="442670"/>
                  </a:lnTo>
                  <a:lnTo>
                    <a:pt x="5702786" y="466419"/>
                  </a:lnTo>
                  <a:lnTo>
                    <a:pt x="5744364" y="492319"/>
                  </a:lnTo>
                  <a:lnTo>
                    <a:pt x="5782783" y="520260"/>
                  </a:lnTo>
                  <a:lnTo>
                    <a:pt x="5817839" y="550134"/>
                  </a:lnTo>
                  <a:lnTo>
                    <a:pt x="5849329" y="581833"/>
                  </a:lnTo>
                  <a:lnTo>
                    <a:pt x="5877049" y="615249"/>
                  </a:lnTo>
                  <a:lnTo>
                    <a:pt x="5905230" y="657788"/>
                  </a:lnTo>
                  <a:lnTo>
                    <a:pt x="5926779" y="701508"/>
                  </a:lnTo>
                  <a:lnTo>
                    <a:pt x="5941685" y="746097"/>
                  </a:lnTo>
                  <a:lnTo>
                    <a:pt x="5949937" y="791248"/>
                  </a:lnTo>
                  <a:lnTo>
                    <a:pt x="5951524" y="836649"/>
                  </a:lnTo>
                  <a:lnTo>
                    <a:pt x="5946436" y="881991"/>
                  </a:lnTo>
                  <a:lnTo>
                    <a:pt x="5934661" y="926965"/>
                  </a:lnTo>
                  <a:lnTo>
                    <a:pt x="5916190" y="971261"/>
                  </a:lnTo>
                  <a:lnTo>
                    <a:pt x="5891010" y="1014568"/>
                  </a:lnTo>
                  <a:lnTo>
                    <a:pt x="5930180" y="1049725"/>
                  </a:lnTo>
                  <a:lnTo>
                    <a:pt x="5965102" y="1086255"/>
                  </a:lnTo>
                  <a:lnTo>
                    <a:pt x="5995743" y="1124006"/>
                  </a:lnTo>
                  <a:lnTo>
                    <a:pt x="6022071" y="1162828"/>
                  </a:lnTo>
                  <a:lnTo>
                    <a:pt x="6044053" y="1202566"/>
                  </a:lnTo>
                  <a:lnTo>
                    <a:pt x="6061659" y="1243070"/>
                  </a:lnTo>
                  <a:lnTo>
                    <a:pt x="6074856" y="1284187"/>
                  </a:lnTo>
                  <a:lnTo>
                    <a:pt x="6083611" y="1325764"/>
                  </a:lnTo>
                  <a:lnTo>
                    <a:pt x="6087894" y="1367651"/>
                  </a:lnTo>
                  <a:lnTo>
                    <a:pt x="6087671" y="1409694"/>
                  </a:lnTo>
                  <a:lnTo>
                    <a:pt x="6082911" y="1451742"/>
                  </a:lnTo>
                  <a:lnTo>
                    <a:pt x="6073582" y="1493642"/>
                  </a:lnTo>
                  <a:lnTo>
                    <a:pt x="6059651" y="1535243"/>
                  </a:lnTo>
                  <a:lnTo>
                    <a:pt x="6041087" y="1576391"/>
                  </a:lnTo>
                  <a:lnTo>
                    <a:pt x="6017858" y="1616936"/>
                  </a:lnTo>
                  <a:lnTo>
                    <a:pt x="5995113" y="1649878"/>
                  </a:lnTo>
                  <a:lnTo>
                    <a:pt x="5969570" y="1681681"/>
                  </a:lnTo>
                  <a:lnTo>
                    <a:pt x="5941340" y="1712290"/>
                  </a:lnTo>
                  <a:lnTo>
                    <a:pt x="5910532" y="1741651"/>
                  </a:lnTo>
                  <a:lnTo>
                    <a:pt x="5877254" y="1769709"/>
                  </a:lnTo>
                  <a:lnTo>
                    <a:pt x="5841617" y="1796410"/>
                  </a:lnTo>
                  <a:lnTo>
                    <a:pt x="5803730" y="1821698"/>
                  </a:lnTo>
                  <a:lnTo>
                    <a:pt x="5763702" y="1845519"/>
                  </a:lnTo>
                  <a:lnTo>
                    <a:pt x="5721642" y="1867819"/>
                  </a:lnTo>
                  <a:lnTo>
                    <a:pt x="5677660" y="1888542"/>
                  </a:lnTo>
                  <a:lnTo>
                    <a:pt x="5631865" y="1907635"/>
                  </a:lnTo>
                  <a:lnTo>
                    <a:pt x="5584367" y="1925041"/>
                  </a:lnTo>
                  <a:lnTo>
                    <a:pt x="5535275" y="1940708"/>
                  </a:lnTo>
                  <a:lnTo>
                    <a:pt x="5484697" y="1954579"/>
                  </a:lnTo>
                  <a:lnTo>
                    <a:pt x="5432745" y="1966601"/>
                  </a:lnTo>
                  <a:lnTo>
                    <a:pt x="5379526" y="1976718"/>
                  </a:lnTo>
                  <a:lnTo>
                    <a:pt x="5325150" y="1984876"/>
                  </a:lnTo>
                  <a:lnTo>
                    <a:pt x="5269727" y="1991020"/>
                  </a:lnTo>
                  <a:lnTo>
                    <a:pt x="5266808" y="2031175"/>
                  </a:lnTo>
                  <a:lnTo>
                    <a:pt x="5259154" y="2070709"/>
                  </a:lnTo>
                  <a:lnTo>
                    <a:pt x="5246902" y="2109474"/>
                  </a:lnTo>
                  <a:lnTo>
                    <a:pt x="5230187" y="2147326"/>
                  </a:lnTo>
                  <a:lnTo>
                    <a:pt x="5209147" y="2184119"/>
                  </a:lnTo>
                  <a:lnTo>
                    <a:pt x="5183916" y="2219707"/>
                  </a:lnTo>
                  <a:lnTo>
                    <a:pt x="5154632" y="2253944"/>
                  </a:lnTo>
                  <a:lnTo>
                    <a:pt x="5121429" y="2286683"/>
                  </a:lnTo>
                  <a:lnTo>
                    <a:pt x="5084445" y="2317780"/>
                  </a:lnTo>
                  <a:lnTo>
                    <a:pt x="5043814" y="2347089"/>
                  </a:lnTo>
                  <a:lnTo>
                    <a:pt x="4999675" y="2374462"/>
                  </a:lnTo>
                  <a:lnTo>
                    <a:pt x="4952161" y="2399756"/>
                  </a:lnTo>
                  <a:lnTo>
                    <a:pt x="4901411" y="2422823"/>
                  </a:lnTo>
                  <a:lnTo>
                    <a:pt x="4847558" y="2443518"/>
                  </a:lnTo>
                  <a:lnTo>
                    <a:pt x="4801408" y="2458544"/>
                  </a:lnTo>
                  <a:lnTo>
                    <a:pt x="4754231" y="2471570"/>
                  </a:lnTo>
                  <a:lnTo>
                    <a:pt x="4706178" y="2482599"/>
                  </a:lnTo>
                  <a:lnTo>
                    <a:pt x="4657396" y="2491634"/>
                  </a:lnTo>
                  <a:lnTo>
                    <a:pt x="4608034" y="2498678"/>
                  </a:lnTo>
                  <a:lnTo>
                    <a:pt x="4558238" y="2503733"/>
                  </a:lnTo>
                  <a:lnTo>
                    <a:pt x="4508159" y="2506801"/>
                  </a:lnTo>
                  <a:lnTo>
                    <a:pt x="4457944" y="2507886"/>
                  </a:lnTo>
                  <a:lnTo>
                    <a:pt x="4407740" y="2506990"/>
                  </a:lnTo>
                  <a:lnTo>
                    <a:pt x="4357697" y="2504115"/>
                  </a:lnTo>
                  <a:lnTo>
                    <a:pt x="4307963" y="2499265"/>
                  </a:lnTo>
                  <a:lnTo>
                    <a:pt x="4258686" y="2492442"/>
                  </a:lnTo>
                  <a:lnTo>
                    <a:pt x="4210014" y="2483649"/>
                  </a:lnTo>
                  <a:lnTo>
                    <a:pt x="4162094" y="2472887"/>
                  </a:lnTo>
                  <a:lnTo>
                    <a:pt x="4115077" y="2460161"/>
                  </a:lnTo>
                  <a:lnTo>
                    <a:pt x="4069109" y="2445472"/>
                  </a:lnTo>
                  <a:lnTo>
                    <a:pt x="4024339" y="2428824"/>
                  </a:lnTo>
                  <a:lnTo>
                    <a:pt x="4005936" y="2463985"/>
                  </a:lnTo>
                  <a:lnTo>
                    <a:pt x="3984435" y="2498092"/>
                  </a:lnTo>
                  <a:lnTo>
                    <a:pt x="3959947" y="2531081"/>
                  </a:lnTo>
                  <a:lnTo>
                    <a:pt x="3932588" y="2562889"/>
                  </a:lnTo>
                  <a:lnTo>
                    <a:pt x="3902470" y="2593455"/>
                  </a:lnTo>
                  <a:lnTo>
                    <a:pt x="3869705" y="2622714"/>
                  </a:lnTo>
                  <a:lnTo>
                    <a:pt x="3834409" y="2650604"/>
                  </a:lnTo>
                  <a:lnTo>
                    <a:pt x="3796693" y="2677063"/>
                  </a:lnTo>
                  <a:lnTo>
                    <a:pt x="3756672" y="2702027"/>
                  </a:lnTo>
                  <a:lnTo>
                    <a:pt x="3714458" y="2725434"/>
                  </a:lnTo>
                  <a:lnTo>
                    <a:pt x="3670165" y="2747221"/>
                  </a:lnTo>
                  <a:lnTo>
                    <a:pt x="3623905" y="2767325"/>
                  </a:lnTo>
                  <a:lnTo>
                    <a:pt x="3575793" y="2785682"/>
                  </a:lnTo>
                  <a:lnTo>
                    <a:pt x="3525942" y="2802232"/>
                  </a:lnTo>
                  <a:lnTo>
                    <a:pt x="3474465" y="2816910"/>
                  </a:lnTo>
                  <a:lnTo>
                    <a:pt x="3421475" y="2829653"/>
                  </a:lnTo>
                  <a:lnTo>
                    <a:pt x="3367085" y="2840400"/>
                  </a:lnTo>
                  <a:lnTo>
                    <a:pt x="3311409" y="2849087"/>
                  </a:lnTo>
                  <a:lnTo>
                    <a:pt x="3254561" y="2855651"/>
                  </a:lnTo>
                  <a:lnTo>
                    <a:pt x="3200063" y="2859831"/>
                  </a:lnTo>
                  <a:lnTo>
                    <a:pt x="3145704" y="2861979"/>
                  </a:lnTo>
                  <a:lnTo>
                    <a:pt x="3091601" y="2862128"/>
                  </a:lnTo>
                  <a:lnTo>
                    <a:pt x="3037872" y="2860311"/>
                  </a:lnTo>
                  <a:lnTo>
                    <a:pt x="2984632" y="2856563"/>
                  </a:lnTo>
                  <a:lnTo>
                    <a:pt x="2932001" y="2850915"/>
                  </a:lnTo>
                  <a:lnTo>
                    <a:pt x="2880095" y="2843401"/>
                  </a:lnTo>
                  <a:lnTo>
                    <a:pt x="2829031" y="2834056"/>
                  </a:lnTo>
                  <a:lnTo>
                    <a:pt x="2778928" y="2822911"/>
                  </a:lnTo>
                  <a:lnTo>
                    <a:pt x="2729901" y="2810002"/>
                  </a:lnTo>
                  <a:lnTo>
                    <a:pt x="2682069" y="2795360"/>
                  </a:lnTo>
                  <a:lnTo>
                    <a:pt x="2635549" y="2779019"/>
                  </a:lnTo>
                  <a:lnTo>
                    <a:pt x="2590459" y="2761014"/>
                  </a:lnTo>
                  <a:lnTo>
                    <a:pt x="2546914" y="2741376"/>
                  </a:lnTo>
                  <a:lnTo>
                    <a:pt x="2505034" y="2720140"/>
                  </a:lnTo>
                  <a:lnTo>
                    <a:pt x="2464935" y="2697339"/>
                  </a:lnTo>
                  <a:lnTo>
                    <a:pt x="2426734" y="2673006"/>
                  </a:lnTo>
                  <a:lnTo>
                    <a:pt x="2390549" y="2647174"/>
                  </a:lnTo>
                  <a:lnTo>
                    <a:pt x="2356498" y="2619878"/>
                  </a:lnTo>
                  <a:lnTo>
                    <a:pt x="2324697" y="2591150"/>
                  </a:lnTo>
                  <a:lnTo>
                    <a:pt x="2280010" y="2607501"/>
                  </a:lnTo>
                  <a:lnTo>
                    <a:pt x="2234366" y="2622415"/>
                  </a:lnTo>
                  <a:lnTo>
                    <a:pt x="2187849" y="2635885"/>
                  </a:lnTo>
                  <a:lnTo>
                    <a:pt x="2140541" y="2647902"/>
                  </a:lnTo>
                  <a:lnTo>
                    <a:pt x="2092525" y="2658458"/>
                  </a:lnTo>
                  <a:lnTo>
                    <a:pt x="2043884" y="2667547"/>
                  </a:lnTo>
                  <a:lnTo>
                    <a:pt x="1994700" y="2675160"/>
                  </a:lnTo>
                  <a:lnTo>
                    <a:pt x="1945057" y="2681290"/>
                  </a:lnTo>
                  <a:lnTo>
                    <a:pt x="1895036" y="2685929"/>
                  </a:lnTo>
                  <a:lnTo>
                    <a:pt x="1844721" y="2689070"/>
                  </a:lnTo>
                  <a:lnTo>
                    <a:pt x="1794194" y="2690704"/>
                  </a:lnTo>
                  <a:lnTo>
                    <a:pt x="1743539" y="2690824"/>
                  </a:lnTo>
                  <a:lnTo>
                    <a:pt x="1692837" y="2689423"/>
                  </a:lnTo>
                  <a:lnTo>
                    <a:pt x="1642173" y="2686492"/>
                  </a:lnTo>
                  <a:lnTo>
                    <a:pt x="1591628" y="2682025"/>
                  </a:lnTo>
                  <a:lnTo>
                    <a:pt x="1541285" y="2676012"/>
                  </a:lnTo>
                  <a:lnTo>
                    <a:pt x="1491227" y="2668448"/>
                  </a:lnTo>
                  <a:lnTo>
                    <a:pt x="1435257" y="2658051"/>
                  </a:lnTo>
                  <a:lnTo>
                    <a:pt x="1380492" y="2645805"/>
                  </a:lnTo>
                  <a:lnTo>
                    <a:pt x="1327028" y="2631756"/>
                  </a:lnTo>
                  <a:lnTo>
                    <a:pt x="1274961" y="2615952"/>
                  </a:lnTo>
                  <a:lnTo>
                    <a:pt x="1224388" y="2598440"/>
                  </a:lnTo>
                  <a:lnTo>
                    <a:pt x="1175406" y="2579269"/>
                  </a:lnTo>
                  <a:lnTo>
                    <a:pt x="1128113" y="2558484"/>
                  </a:lnTo>
                  <a:lnTo>
                    <a:pt x="1082603" y="2536135"/>
                  </a:lnTo>
                  <a:lnTo>
                    <a:pt x="1038975" y="2512268"/>
                  </a:lnTo>
                  <a:lnTo>
                    <a:pt x="997325" y="2486932"/>
                  </a:lnTo>
                  <a:lnTo>
                    <a:pt x="957749" y="2460172"/>
                  </a:lnTo>
                  <a:lnTo>
                    <a:pt x="920345" y="2432038"/>
                  </a:lnTo>
                  <a:lnTo>
                    <a:pt x="885209" y="2402576"/>
                  </a:lnTo>
                  <a:lnTo>
                    <a:pt x="852437" y="2371834"/>
                  </a:lnTo>
                  <a:lnTo>
                    <a:pt x="822127" y="2339859"/>
                  </a:lnTo>
                  <a:lnTo>
                    <a:pt x="767480" y="2342391"/>
                  </a:lnTo>
                  <a:lnTo>
                    <a:pt x="713361" y="2341829"/>
                  </a:lnTo>
                  <a:lnTo>
                    <a:pt x="660038" y="2338265"/>
                  </a:lnTo>
                  <a:lnTo>
                    <a:pt x="607780" y="2331790"/>
                  </a:lnTo>
                  <a:lnTo>
                    <a:pt x="556855" y="2322497"/>
                  </a:lnTo>
                  <a:lnTo>
                    <a:pt x="507531" y="2310479"/>
                  </a:lnTo>
                  <a:lnTo>
                    <a:pt x="460078" y="2295827"/>
                  </a:lnTo>
                  <a:lnTo>
                    <a:pt x="414763" y="2278634"/>
                  </a:lnTo>
                  <a:lnTo>
                    <a:pt x="371856" y="2258991"/>
                  </a:lnTo>
                  <a:lnTo>
                    <a:pt x="331623" y="2236992"/>
                  </a:lnTo>
                  <a:lnTo>
                    <a:pt x="294335" y="2212727"/>
                  </a:lnTo>
                  <a:lnTo>
                    <a:pt x="260258" y="2186289"/>
                  </a:lnTo>
                  <a:lnTo>
                    <a:pt x="229663" y="2157771"/>
                  </a:lnTo>
                  <a:lnTo>
                    <a:pt x="202816" y="2127264"/>
                  </a:lnTo>
                  <a:lnTo>
                    <a:pt x="174999" y="2086516"/>
                  </a:lnTo>
                  <a:lnTo>
                    <a:pt x="154827" y="2044643"/>
                  </a:lnTo>
                  <a:lnTo>
                    <a:pt x="142210" y="2002043"/>
                  </a:lnTo>
                  <a:lnTo>
                    <a:pt x="137058" y="1959114"/>
                  </a:lnTo>
                  <a:lnTo>
                    <a:pt x="139284" y="1916251"/>
                  </a:lnTo>
                  <a:lnTo>
                    <a:pt x="148798" y="1873853"/>
                  </a:lnTo>
                  <a:lnTo>
                    <a:pt x="165510" y="1832316"/>
                  </a:lnTo>
                  <a:lnTo>
                    <a:pt x="189331" y="1792039"/>
                  </a:lnTo>
                  <a:lnTo>
                    <a:pt x="220173" y="1753417"/>
                  </a:lnTo>
                  <a:lnTo>
                    <a:pt x="257947" y="1716849"/>
                  </a:lnTo>
                  <a:lnTo>
                    <a:pt x="302562" y="1682731"/>
                  </a:lnTo>
                  <a:lnTo>
                    <a:pt x="247870" y="1659506"/>
                  </a:lnTo>
                  <a:lnTo>
                    <a:pt x="198046" y="1633061"/>
                  </a:lnTo>
                  <a:lnTo>
                    <a:pt x="153300" y="1603705"/>
                  </a:lnTo>
                  <a:lnTo>
                    <a:pt x="113844" y="1571747"/>
                  </a:lnTo>
                  <a:lnTo>
                    <a:pt x="79889" y="1537497"/>
                  </a:lnTo>
                  <a:lnTo>
                    <a:pt x="51645" y="1501263"/>
                  </a:lnTo>
                  <a:lnTo>
                    <a:pt x="29323" y="1463355"/>
                  </a:lnTo>
                  <a:lnTo>
                    <a:pt x="13134" y="1424082"/>
                  </a:lnTo>
                  <a:lnTo>
                    <a:pt x="3290" y="1383753"/>
                  </a:lnTo>
                  <a:lnTo>
                    <a:pt x="0" y="1342677"/>
                  </a:lnTo>
                  <a:lnTo>
                    <a:pt x="3475" y="1301164"/>
                  </a:lnTo>
                  <a:lnTo>
                    <a:pt x="13927" y="1259522"/>
                  </a:lnTo>
                  <a:lnTo>
                    <a:pt x="47400" y="1190967"/>
                  </a:lnTo>
                  <a:lnTo>
                    <a:pt x="70859" y="1158974"/>
                  </a:lnTo>
                  <a:lnTo>
                    <a:pt x="98472" y="1128694"/>
                  </a:lnTo>
                  <a:lnTo>
                    <a:pt x="129992" y="1100269"/>
                  </a:lnTo>
                  <a:lnTo>
                    <a:pt x="165172" y="1073839"/>
                  </a:lnTo>
                  <a:lnTo>
                    <a:pt x="203769" y="1049548"/>
                  </a:lnTo>
                  <a:lnTo>
                    <a:pt x="245534" y="1027536"/>
                  </a:lnTo>
                  <a:lnTo>
                    <a:pt x="290221" y="1007946"/>
                  </a:lnTo>
                  <a:lnTo>
                    <a:pt x="337586" y="990920"/>
                  </a:lnTo>
                  <a:lnTo>
                    <a:pt x="387382" y="976598"/>
                  </a:lnTo>
                  <a:lnTo>
                    <a:pt x="439362" y="965124"/>
                  </a:lnTo>
                  <a:lnTo>
                    <a:pt x="493280" y="956638"/>
                  </a:lnTo>
                  <a:lnTo>
                    <a:pt x="548891" y="951283"/>
                  </a:lnTo>
                  <a:lnTo>
                    <a:pt x="553987" y="942406"/>
                  </a:lnTo>
                  <a:close/>
                </a:path>
              </a:pathLst>
            </a:custGeom>
            <a:ln w="9524">
              <a:solidFill>
                <a:srgbClr val="53585F"/>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8489844" y="6285962"/>
              <a:ext cx="168924" cy="168924"/>
            </a:xfrm>
            <a:prstGeom prst="rect">
              <a:avLst/>
            </a:prstGeom>
          </p:spPr>
        </p:pic>
        <p:sp>
          <p:nvSpPr>
            <p:cNvPr id="18" name="object 18"/>
            <p:cNvSpPr/>
            <p:nvPr/>
          </p:nvSpPr>
          <p:spPr>
            <a:xfrm>
              <a:off x="7099867" y="3297584"/>
              <a:ext cx="5579110" cy="3131820"/>
            </a:xfrm>
            <a:custGeom>
              <a:avLst/>
              <a:gdLst/>
              <a:ahLst/>
              <a:cxnLst/>
              <a:rect l="l" t="t" r="r" b="b"/>
              <a:pathLst>
                <a:path w="5579109" h="3131820">
                  <a:moveTo>
                    <a:pt x="1705195" y="2972108"/>
                  </a:moveTo>
                  <a:lnTo>
                    <a:pt x="1697069" y="3022491"/>
                  </a:lnTo>
                  <a:lnTo>
                    <a:pt x="1674440" y="3066248"/>
                  </a:lnTo>
                  <a:lnTo>
                    <a:pt x="1639935" y="3100753"/>
                  </a:lnTo>
                  <a:lnTo>
                    <a:pt x="1596178" y="3123382"/>
                  </a:lnTo>
                  <a:lnTo>
                    <a:pt x="1545795" y="3131508"/>
                  </a:lnTo>
                  <a:lnTo>
                    <a:pt x="1495413" y="3123382"/>
                  </a:lnTo>
                  <a:lnTo>
                    <a:pt x="1451656" y="3100753"/>
                  </a:lnTo>
                  <a:lnTo>
                    <a:pt x="1417150" y="3066248"/>
                  </a:lnTo>
                  <a:lnTo>
                    <a:pt x="1394522" y="3022491"/>
                  </a:lnTo>
                  <a:lnTo>
                    <a:pt x="1386395" y="2972108"/>
                  </a:lnTo>
                  <a:lnTo>
                    <a:pt x="1394522" y="2921725"/>
                  </a:lnTo>
                  <a:lnTo>
                    <a:pt x="1417150" y="2877969"/>
                  </a:lnTo>
                  <a:lnTo>
                    <a:pt x="1451656" y="2843463"/>
                  </a:lnTo>
                  <a:lnTo>
                    <a:pt x="1495413" y="2820835"/>
                  </a:lnTo>
                  <a:lnTo>
                    <a:pt x="1545795" y="2812708"/>
                  </a:lnTo>
                  <a:lnTo>
                    <a:pt x="1596178" y="2820835"/>
                  </a:lnTo>
                  <a:lnTo>
                    <a:pt x="1639935" y="2843463"/>
                  </a:lnTo>
                  <a:lnTo>
                    <a:pt x="1674440" y="2877969"/>
                  </a:lnTo>
                  <a:lnTo>
                    <a:pt x="1697069" y="2921725"/>
                  </a:lnTo>
                  <a:lnTo>
                    <a:pt x="1705195" y="2972108"/>
                  </a:lnTo>
                  <a:close/>
                </a:path>
                <a:path w="5579109" h="3131820">
                  <a:moveTo>
                    <a:pt x="1948390" y="2741305"/>
                  </a:moveTo>
                  <a:lnTo>
                    <a:pt x="1943533" y="2789492"/>
                  </a:lnTo>
                  <a:lnTo>
                    <a:pt x="1929601" y="2834373"/>
                  </a:lnTo>
                  <a:lnTo>
                    <a:pt x="1907556" y="2874988"/>
                  </a:lnTo>
                  <a:lnTo>
                    <a:pt x="1878360" y="2910374"/>
                  </a:lnTo>
                  <a:lnTo>
                    <a:pt x="1842974" y="2939570"/>
                  </a:lnTo>
                  <a:lnTo>
                    <a:pt x="1802359" y="2961615"/>
                  </a:lnTo>
                  <a:lnTo>
                    <a:pt x="1757478" y="2975547"/>
                  </a:lnTo>
                  <a:lnTo>
                    <a:pt x="1709290" y="2980405"/>
                  </a:lnTo>
                  <a:lnTo>
                    <a:pt x="1661104" y="2975547"/>
                  </a:lnTo>
                  <a:lnTo>
                    <a:pt x="1616222" y="2961615"/>
                  </a:lnTo>
                  <a:lnTo>
                    <a:pt x="1575608" y="2939570"/>
                  </a:lnTo>
                  <a:lnTo>
                    <a:pt x="1540221" y="2910374"/>
                  </a:lnTo>
                  <a:lnTo>
                    <a:pt x="1511025" y="2874988"/>
                  </a:lnTo>
                  <a:lnTo>
                    <a:pt x="1488980" y="2834373"/>
                  </a:lnTo>
                  <a:lnTo>
                    <a:pt x="1475048" y="2789492"/>
                  </a:lnTo>
                  <a:lnTo>
                    <a:pt x="1470190" y="2741305"/>
                  </a:lnTo>
                  <a:lnTo>
                    <a:pt x="1475048" y="2693118"/>
                  </a:lnTo>
                  <a:lnTo>
                    <a:pt x="1488980" y="2648236"/>
                  </a:lnTo>
                  <a:lnTo>
                    <a:pt x="1511025" y="2607622"/>
                  </a:lnTo>
                  <a:lnTo>
                    <a:pt x="1540221" y="2572236"/>
                  </a:lnTo>
                  <a:lnTo>
                    <a:pt x="1575608" y="2543040"/>
                  </a:lnTo>
                  <a:lnTo>
                    <a:pt x="1616222" y="2520995"/>
                  </a:lnTo>
                  <a:lnTo>
                    <a:pt x="1661104" y="2507063"/>
                  </a:lnTo>
                  <a:lnTo>
                    <a:pt x="1709290" y="2502205"/>
                  </a:lnTo>
                  <a:lnTo>
                    <a:pt x="1757478" y="2507063"/>
                  </a:lnTo>
                  <a:lnTo>
                    <a:pt x="1802359" y="2520995"/>
                  </a:lnTo>
                  <a:lnTo>
                    <a:pt x="1842974" y="2543040"/>
                  </a:lnTo>
                  <a:lnTo>
                    <a:pt x="1878360" y="2572236"/>
                  </a:lnTo>
                  <a:lnTo>
                    <a:pt x="1907556" y="2607622"/>
                  </a:lnTo>
                  <a:lnTo>
                    <a:pt x="1929601" y="2648236"/>
                  </a:lnTo>
                  <a:lnTo>
                    <a:pt x="1943533" y="2693118"/>
                  </a:lnTo>
                  <a:lnTo>
                    <a:pt x="1948390" y="2741305"/>
                  </a:lnTo>
                  <a:close/>
                </a:path>
                <a:path w="5579109" h="3131820">
                  <a:moveTo>
                    <a:pt x="356544" y="1578704"/>
                  </a:moveTo>
                  <a:lnTo>
                    <a:pt x="303267" y="1579876"/>
                  </a:lnTo>
                  <a:lnTo>
                    <a:pt x="250283" y="1578071"/>
                  </a:lnTo>
                  <a:lnTo>
                    <a:pt x="197885" y="1573333"/>
                  </a:lnTo>
                  <a:lnTo>
                    <a:pt x="146366" y="1565706"/>
                  </a:lnTo>
                  <a:lnTo>
                    <a:pt x="96017" y="1555232"/>
                  </a:lnTo>
                  <a:lnTo>
                    <a:pt x="47131" y="1541955"/>
                  </a:lnTo>
                  <a:lnTo>
                    <a:pt x="0" y="1525918"/>
                  </a:lnTo>
                </a:path>
                <a:path w="5579109" h="3131820">
                  <a:moveTo>
                    <a:pt x="671125" y="2156370"/>
                  </a:moveTo>
                  <a:lnTo>
                    <a:pt x="633167" y="2165136"/>
                  </a:lnTo>
                  <a:lnTo>
                    <a:pt x="594430" y="2172283"/>
                  </a:lnTo>
                  <a:lnTo>
                    <a:pt x="555043" y="2177789"/>
                  </a:lnTo>
                  <a:lnTo>
                    <a:pt x="515131" y="2181634"/>
                  </a:lnTo>
                </a:path>
                <a:path w="5579109" h="3131820">
                  <a:moveTo>
                    <a:pt x="2015268" y="2433941"/>
                  </a:moveTo>
                  <a:lnTo>
                    <a:pt x="1988200" y="2406370"/>
                  </a:lnTo>
                  <a:lnTo>
                    <a:pt x="1963478" y="2377932"/>
                  </a:lnTo>
                  <a:lnTo>
                    <a:pt x="1941155" y="2348687"/>
                  </a:lnTo>
                  <a:lnTo>
                    <a:pt x="1921279" y="2318697"/>
                  </a:lnTo>
                </a:path>
                <a:path w="5579109" h="3131820">
                  <a:moveTo>
                    <a:pt x="3753411" y="2146566"/>
                  </a:moveTo>
                  <a:lnTo>
                    <a:pt x="3747943" y="2178624"/>
                  </a:lnTo>
                  <a:lnTo>
                    <a:pt x="3739852" y="2210430"/>
                  </a:lnTo>
                  <a:lnTo>
                    <a:pt x="3729158" y="2241917"/>
                  </a:lnTo>
                  <a:lnTo>
                    <a:pt x="3715881" y="2273019"/>
                  </a:lnTo>
                </a:path>
                <a:path w="5579109" h="3131820">
                  <a:moveTo>
                    <a:pt x="4499643" y="1365259"/>
                  </a:moveTo>
                  <a:lnTo>
                    <a:pt x="4554653" y="1384103"/>
                  </a:lnTo>
                  <a:lnTo>
                    <a:pt x="4606753" y="1405365"/>
                  </a:lnTo>
                  <a:lnTo>
                    <a:pt x="4655804" y="1428903"/>
                  </a:lnTo>
                  <a:lnTo>
                    <a:pt x="4701673" y="1454578"/>
                  </a:lnTo>
                  <a:lnTo>
                    <a:pt x="4744222" y="1482249"/>
                  </a:lnTo>
                  <a:lnTo>
                    <a:pt x="4783317" y="1511776"/>
                  </a:lnTo>
                  <a:lnTo>
                    <a:pt x="4818820" y="1543018"/>
                  </a:lnTo>
                  <a:lnTo>
                    <a:pt x="4850596" y="1575835"/>
                  </a:lnTo>
                  <a:lnTo>
                    <a:pt x="4878510" y="1610087"/>
                  </a:lnTo>
                  <a:lnTo>
                    <a:pt x="4902424" y="1645633"/>
                  </a:lnTo>
                  <a:lnTo>
                    <a:pt x="4922204" y="1682332"/>
                  </a:lnTo>
                  <a:lnTo>
                    <a:pt x="4937713" y="1720046"/>
                  </a:lnTo>
                  <a:lnTo>
                    <a:pt x="4948815" y="1758632"/>
                  </a:lnTo>
                  <a:lnTo>
                    <a:pt x="4955375" y="1797951"/>
                  </a:lnTo>
                  <a:lnTo>
                    <a:pt x="4957256" y="1837862"/>
                  </a:lnTo>
                </a:path>
                <a:path w="5579109" h="3131820">
                  <a:moveTo>
                    <a:pt x="5579053" y="861906"/>
                  </a:moveTo>
                  <a:lnTo>
                    <a:pt x="5548798" y="901967"/>
                  </a:lnTo>
                  <a:lnTo>
                    <a:pt x="5513031" y="939947"/>
                  </a:lnTo>
                  <a:lnTo>
                    <a:pt x="5472016" y="975618"/>
                  </a:lnTo>
                  <a:lnTo>
                    <a:pt x="5426013" y="1008751"/>
                  </a:lnTo>
                  <a:lnTo>
                    <a:pt x="5375286" y="1039117"/>
                  </a:lnTo>
                </a:path>
                <a:path w="5579109" h="3131820">
                  <a:moveTo>
                    <a:pt x="5090084" y="204357"/>
                  </a:moveTo>
                  <a:lnTo>
                    <a:pt x="5095138" y="225138"/>
                  </a:lnTo>
                  <a:lnTo>
                    <a:pt x="5098619" y="246039"/>
                  </a:lnTo>
                  <a:lnTo>
                    <a:pt x="5100523" y="267022"/>
                  </a:lnTo>
                  <a:lnTo>
                    <a:pt x="5100844" y="288051"/>
                  </a:lnTo>
                </a:path>
                <a:path w="5579109" h="3131820">
                  <a:moveTo>
                    <a:pt x="3788726" y="106732"/>
                  </a:moveTo>
                  <a:lnTo>
                    <a:pt x="3810236" y="78291"/>
                  </a:lnTo>
                  <a:lnTo>
                    <a:pt x="3834874" y="50951"/>
                  </a:lnTo>
                  <a:lnTo>
                    <a:pt x="3862536" y="24819"/>
                  </a:lnTo>
                  <a:lnTo>
                    <a:pt x="3893120" y="0"/>
                  </a:lnTo>
                </a:path>
                <a:path w="5579109" h="3131820">
                  <a:moveTo>
                    <a:pt x="2812363" y="157589"/>
                  </a:moveTo>
                  <a:lnTo>
                    <a:pt x="2821635" y="133854"/>
                  </a:lnTo>
                  <a:lnTo>
                    <a:pt x="2833176" y="110556"/>
                  </a:lnTo>
                  <a:lnTo>
                    <a:pt x="2846951" y="87762"/>
                  </a:lnTo>
                  <a:lnTo>
                    <a:pt x="2862922" y="65539"/>
                  </a:lnTo>
                </a:path>
                <a:path w="5579109" h="3131820">
                  <a:moveTo>
                    <a:pt x="1666490" y="188863"/>
                  </a:moveTo>
                  <a:lnTo>
                    <a:pt x="1715343" y="208490"/>
                  </a:lnTo>
                  <a:lnTo>
                    <a:pt x="1762205" y="229957"/>
                  </a:lnTo>
                  <a:lnTo>
                    <a:pt x="1806950" y="253203"/>
                  </a:lnTo>
                  <a:lnTo>
                    <a:pt x="1849450" y="278165"/>
                  </a:lnTo>
                </a:path>
                <a:path w="5579109" h="3131820">
                  <a:moveTo>
                    <a:pt x="276870" y="890718"/>
                  </a:moveTo>
                  <a:lnTo>
                    <a:pt x="266716" y="867545"/>
                  </a:lnTo>
                  <a:lnTo>
                    <a:pt x="258003" y="844142"/>
                  </a:lnTo>
                  <a:lnTo>
                    <a:pt x="250741" y="820538"/>
                  </a:lnTo>
                  <a:lnTo>
                    <a:pt x="244939" y="796759"/>
                  </a:lnTo>
                </a:path>
              </a:pathLst>
            </a:custGeom>
            <a:ln w="9524">
              <a:solidFill>
                <a:srgbClr val="53585F"/>
              </a:solidFill>
            </a:ln>
          </p:spPr>
          <p:txBody>
            <a:bodyPr wrap="square" lIns="0" tIns="0" rIns="0" bIns="0" rtlCol="0"/>
            <a:lstStyle/>
            <a:p>
              <a:endParaRPr/>
            </a:p>
          </p:txBody>
        </p:sp>
      </p:grpSp>
      <p:sp>
        <p:nvSpPr>
          <p:cNvPr id="19" name="object 19"/>
          <p:cNvSpPr txBox="1"/>
          <p:nvPr/>
        </p:nvSpPr>
        <p:spPr>
          <a:xfrm>
            <a:off x="7709257" y="4055143"/>
            <a:ext cx="3676015"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FFFFFF"/>
                </a:solidFill>
                <a:latin typeface="MS PGothic"/>
                <a:cs typeface="MS PGothic"/>
              </a:rPr>
              <a:t>式」と「共通鍵暗号方式」</a:t>
            </a:r>
            <a:endParaRPr sz="2800">
              <a:latin typeface="MS PGothic"/>
              <a:cs typeface="MS PGothic"/>
            </a:endParaRPr>
          </a:p>
        </p:txBody>
      </p:sp>
      <p:sp>
        <p:nvSpPr>
          <p:cNvPr id="21" name="object 2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38</a:t>
            </a:fld>
            <a:endParaRPr dirty="0"/>
          </a:p>
        </p:txBody>
      </p:sp>
      <p:sp>
        <p:nvSpPr>
          <p:cNvPr id="20" name="object 20"/>
          <p:cNvSpPr txBox="1"/>
          <p:nvPr/>
        </p:nvSpPr>
        <p:spPr>
          <a:xfrm>
            <a:off x="628824" y="2694449"/>
            <a:ext cx="10906125" cy="2776855"/>
          </a:xfrm>
          <a:prstGeom prst="rect">
            <a:avLst/>
          </a:prstGeom>
        </p:spPr>
        <p:txBody>
          <a:bodyPr vert="horz" wrap="square" lIns="0" tIns="212725" rIns="0" bIns="0" rtlCol="0">
            <a:spAutoFit/>
          </a:bodyPr>
          <a:lstStyle/>
          <a:p>
            <a:pPr marL="38100">
              <a:lnSpc>
                <a:spcPct val="100000"/>
              </a:lnSpc>
              <a:spcBef>
                <a:spcPts val="1675"/>
              </a:spcBef>
            </a:pPr>
            <a:r>
              <a:rPr sz="3200" dirty="0">
                <a:solidFill>
                  <a:srgbClr val="C82506"/>
                </a:solidFill>
                <a:latin typeface="MS PGothic"/>
                <a:cs typeface="MS PGothic"/>
              </a:rPr>
              <a:t>場面：</a:t>
            </a:r>
            <a:endParaRPr sz="3200">
              <a:latin typeface="MS PGothic"/>
              <a:cs typeface="MS PGothic"/>
            </a:endParaRPr>
          </a:p>
          <a:p>
            <a:pPr marL="307340" marR="30480" indent="-269875">
              <a:lnSpc>
                <a:spcPct val="141000"/>
              </a:lnSpc>
            </a:pPr>
            <a:r>
              <a:rPr sz="3200" dirty="0">
                <a:latin typeface="MS PGothic"/>
                <a:cs typeface="MS PGothic"/>
              </a:rPr>
              <a:t>・AnさんはBinhさんに凄く大切な資料を送</a:t>
            </a:r>
            <a:r>
              <a:rPr sz="3200" spc="-2325" dirty="0">
                <a:latin typeface="MS PGothic"/>
                <a:cs typeface="MS PGothic"/>
              </a:rPr>
              <a:t>る</a:t>
            </a:r>
            <a:r>
              <a:rPr sz="2800" b="1" spc="-710" dirty="0">
                <a:solidFill>
                  <a:srgbClr val="FFFFFF"/>
                </a:solidFill>
                <a:latin typeface="Arial"/>
                <a:cs typeface="Arial"/>
              </a:rPr>
              <a:t>An</a:t>
            </a:r>
            <a:r>
              <a:rPr sz="3200" spc="-1645" dirty="0">
                <a:latin typeface="MS PGothic"/>
                <a:cs typeface="MS PGothic"/>
              </a:rPr>
              <a:t>つ</a:t>
            </a:r>
            <a:r>
              <a:rPr sz="2800" spc="-505" dirty="0">
                <a:solidFill>
                  <a:srgbClr val="FFFFFF"/>
                </a:solidFill>
                <a:latin typeface="MS PGothic"/>
                <a:cs typeface="MS PGothic"/>
              </a:rPr>
              <a:t>さ</a:t>
            </a:r>
            <a:r>
              <a:rPr sz="3200" spc="-2075" dirty="0">
                <a:latin typeface="MS PGothic"/>
                <a:cs typeface="MS PGothic"/>
              </a:rPr>
              <a:t>も</a:t>
            </a:r>
            <a:r>
              <a:rPr sz="2800" spc="-620" dirty="0">
                <a:solidFill>
                  <a:srgbClr val="FFFFFF"/>
                </a:solidFill>
                <a:latin typeface="MS PGothic"/>
                <a:cs typeface="MS PGothic"/>
              </a:rPr>
              <a:t>ん</a:t>
            </a:r>
            <a:r>
              <a:rPr sz="3200" spc="-1775" dirty="0">
                <a:latin typeface="MS PGothic"/>
                <a:cs typeface="MS PGothic"/>
              </a:rPr>
              <a:t>り</a:t>
            </a:r>
            <a:r>
              <a:rPr sz="2800" spc="-5" dirty="0">
                <a:solidFill>
                  <a:srgbClr val="FFFFFF"/>
                </a:solidFill>
                <a:latin typeface="MS PGothic"/>
                <a:cs typeface="MS PGothic"/>
              </a:rPr>
              <a:t>は「共通鍵暗号方 </a:t>
            </a:r>
            <a:r>
              <a:rPr sz="3200" spc="-5" dirty="0">
                <a:latin typeface="MS PGothic"/>
                <a:cs typeface="MS PGothic"/>
              </a:rPr>
              <a:t>その資料は、BinhさんとAnさん以外誰も</a:t>
            </a:r>
            <a:r>
              <a:rPr sz="3200" spc="-2805" dirty="0">
                <a:latin typeface="MS PGothic"/>
                <a:cs typeface="MS PGothic"/>
              </a:rPr>
              <a:t>見</a:t>
            </a:r>
            <a:r>
              <a:rPr sz="4200" spc="-7" baseline="-25793" dirty="0">
                <a:solidFill>
                  <a:srgbClr val="FFFFFF"/>
                </a:solidFill>
                <a:latin typeface="MS PGothic"/>
                <a:cs typeface="MS PGothic"/>
              </a:rPr>
              <a:t>を</a:t>
            </a:r>
            <a:r>
              <a:rPr sz="4200" spc="-3104" baseline="-25793" dirty="0">
                <a:solidFill>
                  <a:srgbClr val="FFFFFF"/>
                </a:solidFill>
                <a:latin typeface="MS PGothic"/>
                <a:cs typeface="MS PGothic"/>
              </a:rPr>
              <a:t>ど</a:t>
            </a:r>
            <a:r>
              <a:rPr sz="3200" spc="-700" dirty="0">
                <a:latin typeface="MS PGothic"/>
                <a:cs typeface="MS PGothic"/>
              </a:rPr>
              <a:t>る</a:t>
            </a:r>
            <a:r>
              <a:rPr sz="4200" spc="-3165" baseline="-25793" dirty="0">
                <a:solidFill>
                  <a:srgbClr val="FFFFFF"/>
                </a:solidFill>
                <a:latin typeface="MS PGothic"/>
                <a:cs typeface="MS PGothic"/>
              </a:rPr>
              <a:t>の</a:t>
            </a:r>
            <a:r>
              <a:rPr sz="3200" spc="-450" dirty="0">
                <a:latin typeface="MS PGothic"/>
                <a:cs typeface="MS PGothic"/>
              </a:rPr>
              <a:t>こ</a:t>
            </a:r>
            <a:r>
              <a:rPr sz="4200" spc="-2962" baseline="-25793" dirty="0">
                <a:solidFill>
                  <a:srgbClr val="FFFFFF"/>
                </a:solidFill>
                <a:latin typeface="MS PGothic"/>
                <a:cs typeface="MS PGothic"/>
              </a:rPr>
              <a:t>よ</a:t>
            </a:r>
            <a:r>
              <a:rPr sz="3200" spc="-480" dirty="0">
                <a:latin typeface="MS PGothic"/>
                <a:cs typeface="MS PGothic"/>
              </a:rPr>
              <a:t>と</a:t>
            </a:r>
            <a:r>
              <a:rPr sz="4200" spc="-2265" baseline="-25793" dirty="0">
                <a:solidFill>
                  <a:srgbClr val="FFFFFF"/>
                </a:solidFill>
                <a:latin typeface="MS PGothic"/>
                <a:cs typeface="MS PGothic"/>
              </a:rPr>
              <a:t>う</a:t>
            </a:r>
            <a:r>
              <a:rPr sz="3200" spc="-1700" dirty="0">
                <a:latin typeface="MS PGothic"/>
                <a:cs typeface="MS PGothic"/>
              </a:rPr>
              <a:t>が</a:t>
            </a:r>
            <a:r>
              <a:rPr sz="4200" spc="-1417" baseline="-25793" dirty="0">
                <a:solidFill>
                  <a:srgbClr val="FFFFFF"/>
                </a:solidFill>
                <a:latin typeface="MS PGothic"/>
                <a:cs typeface="MS PGothic"/>
              </a:rPr>
              <a:t>に</a:t>
            </a:r>
            <a:r>
              <a:rPr sz="3200" spc="-1950" dirty="0">
                <a:latin typeface="MS PGothic"/>
                <a:cs typeface="MS PGothic"/>
              </a:rPr>
              <a:t>で</a:t>
            </a:r>
            <a:r>
              <a:rPr sz="4200" spc="-1289" baseline="-25793" dirty="0">
                <a:solidFill>
                  <a:srgbClr val="FFFFFF"/>
                </a:solidFill>
                <a:latin typeface="MS PGothic"/>
                <a:cs typeface="MS PGothic"/>
              </a:rPr>
              <a:t>使</a:t>
            </a:r>
            <a:r>
              <a:rPr sz="3200" spc="-1845" dirty="0">
                <a:latin typeface="MS PGothic"/>
                <a:cs typeface="MS PGothic"/>
              </a:rPr>
              <a:t>き</a:t>
            </a:r>
            <a:r>
              <a:rPr sz="4200" spc="-622" baseline="-25793" dirty="0">
                <a:solidFill>
                  <a:srgbClr val="FFFFFF"/>
                </a:solidFill>
                <a:latin typeface="MS PGothic"/>
                <a:cs typeface="MS PGothic"/>
              </a:rPr>
              <a:t>っ</a:t>
            </a:r>
            <a:r>
              <a:rPr sz="3200" spc="-2480" dirty="0">
                <a:latin typeface="MS PGothic"/>
                <a:cs typeface="MS PGothic"/>
              </a:rPr>
              <a:t>な</a:t>
            </a:r>
            <a:r>
              <a:rPr sz="4200" spc="-82" baseline="-25793" dirty="0">
                <a:solidFill>
                  <a:srgbClr val="FFFFFF"/>
                </a:solidFill>
                <a:latin typeface="MS PGothic"/>
                <a:cs typeface="MS PGothic"/>
              </a:rPr>
              <a:t>て</a:t>
            </a:r>
            <a:r>
              <a:rPr sz="3200" spc="-2975" dirty="0">
                <a:latin typeface="MS PGothic"/>
                <a:cs typeface="MS PGothic"/>
              </a:rPr>
              <a:t>い</a:t>
            </a:r>
            <a:r>
              <a:rPr sz="4200" spc="-7" baseline="-25793" dirty="0">
                <a:solidFill>
                  <a:srgbClr val="FFFFFF"/>
                </a:solidFill>
                <a:latin typeface="MS PGothic"/>
                <a:cs typeface="MS PGothic"/>
              </a:rPr>
              <a:t>、暗号</a:t>
            </a:r>
            <a:endParaRPr sz="4200" baseline="-25793">
              <a:latin typeface="MS PGothic"/>
              <a:cs typeface="MS PGothic"/>
            </a:endParaRPr>
          </a:p>
          <a:p>
            <a:pPr marL="38100">
              <a:lnSpc>
                <a:spcPct val="100000"/>
              </a:lnSpc>
              <a:spcBef>
                <a:spcPts val="1575"/>
              </a:spcBef>
            </a:pPr>
            <a:r>
              <a:rPr sz="3200" dirty="0">
                <a:latin typeface="MS PGothic"/>
                <a:cs typeface="MS PGothic"/>
              </a:rPr>
              <a:t>・Anさんは暗号方式を使って、資料を暗</a:t>
            </a:r>
            <a:r>
              <a:rPr sz="3200" spc="-265" dirty="0">
                <a:latin typeface="MS PGothic"/>
                <a:cs typeface="MS PGothic"/>
              </a:rPr>
              <a:t>号</a:t>
            </a:r>
            <a:r>
              <a:rPr sz="4200" spc="-3809" baseline="14880" dirty="0">
                <a:solidFill>
                  <a:srgbClr val="FFFFFF"/>
                </a:solidFill>
                <a:latin typeface="MS PGothic"/>
                <a:cs typeface="MS PGothic"/>
              </a:rPr>
              <a:t>化</a:t>
            </a:r>
            <a:r>
              <a:rPr sz="3200" spc="-665" dirty="0">
                <a:latin typeface="MS PGothic"/>
                <a:cs typeface="MS PGothic"/>
              </a:rPr>
              <a:t>化</a:t>
            </a:r>
            <a:r>
              <a:rPr sz="4200" spc="-3045" baseline="14880" dirty="0">
                <a:solidFill>
                  <a:srgbClr val="FFFFFF"/>
                </a:solidFill>
                <a:latin typeface="MS PGothic"/>
                <a:cs typeface="MS PGothic"/>
              </a:rPr>
              <a:t>す</a:t>
            </a:r>
            <a:r>
              <a:rPr sz="3200" spc="-425" dirty="0">
                <a:latin typeface="MS PGothic"/>
                <a:cs typeface="MS PGothic"/>
              </a:rPr>
              <a:t>し</a:t>
            </a:r>
            <a:r>
              <a:rPr sz="4200" spc="-3000" baseline="14880" dirty="0">
                <a:solidFill>
                  <a:srgbClr val="FFFFFF"/>
                </a:solidFill>
                <a:latin typeface="MS PGothic"/>
                <a:cs typeface="MS PGothic"/>
              </a:rPr>
              <a:t>る</a:t>
            </a:r>
            <a:r>
              <a:rPr sz="3200" spc="-894" dirty="0">
                <a:latin typeface="MS PGothic"/>
                <a:cs typeface="MS PGothic"/>
              </a:rPr>
              <a:t>て</a:t>
            </a:r>
            <a:r>
              <a:rPr sz="4200" spc="-2865" baseline="14880" dirty="0">
                <a:solidFill>
                  <a:srgbClr val="FFFFFF"/>
                </a:solidFill>
                <a:latin typeface="MS PGothic"/>
                <a:cs typeface="MS PGothic"/>
              </a:rPr>
              <a:t>？</a:t>
            </a:r>
            <a:r>
              <a:rPr sz="3200" dirty="0">
                <a:latin typeface="MS PGothic"/>
                <a:cs typeface="MS PGothic"/>
              </a:rPr>
              <a:t>から送ります</a:t>
            </a:r>
            <a:endParaRPr sz="3200">
              <a:latin typeface="MS PGothic"/>
              <a:cs typeface="MS P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p:nvPr/>
        </p:nvSpPr>
        <p:spPr>
          <a:xfrm>
            <a:off x="5450992" y="4343958"/>
            <a:ext cx="2103120" cy="1000760"/>
          </a:xfrm>
          <a:prstGeom prst="rect">
            <a:avLst/>
          </a:prstGeom>
        </p:spPr>
        <p:txBody>
          <a:bodyPr vert="horz" wrap="square" lIns="0" tIns="12700" rIns="0" bIns="0" rtlCol="0">
            <a:spAutoFit/>
          </a:bodyPr>
          <a:lstStyle/>
          <a:p>
            <a:pPr marL="12700">
              <a:lnSpc>
                <a:spcPct val="100000"/>
              </a:lnSpc>
              <a:spcBef>
                <a:spcPts val="100"/>
              </a:spcBef>
            </a:pPr>
            <a:r>
              <a:rPr sz="6400" dirty="0">
                <a:solidFill>
                  <a:srgbClr val="C63024"/>
                </a:solidFill>
                <a:latin typeface="MS PGothic"/>
                <a:cs typeface="MS PGothic"/>
              </a:rPr>
              <a:t>実</a:t>
            </a:r>
            <a:r>
              <a:rPr sz="6400" spc="-5" dirty="0">
                <a:solidFill>
                  <a:srgbClr val="C63024"/>
                </a:solidFill>
                <a:latin typeface="MS PGothic"/>
                <a:cs typeface="MS PGothic"/>
              </a:rPr>
              <a:t>践</a:t>
            </a:r>
            <a:r>
              <a:rPr sz="6400" b="1" dirty="0">
                <a:solidFill>
                  <a:srgbClr val="C63024"/>
                </a:solidFill>
                <a:latin typeface="Arial"/>
                <a:cs typeface="Arial"/>
              </a:rPr>
              <a:t>2</a:t>
            </a:r>
            <a:endParaRPr sz="6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C8260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4719795" y="4343958"/>
            <a:ext cx="3564890" cy="1000760"/>
          </a:xfrm>
          <a:prstGeom prst="rect">
            <a:avLst/>
          </a:prstGeom>
        </p:spPr>
        <p:txBody>
          <a:bodyPr vert="horz" wrap="square" lIns="0" tIns="12700" rIns="0" bIns="0" rtlCol="0">
            <a:spAutoFit/>
          </a:bodyPr>
          <a:lstStyle/>
          <a:p>
            <a:pPr marL="12700">
              <a:lnSpc>
                <a:spcPct val="100000"/>
              </a:lnSpc>
              <a:spcBef>
                <a:spcPts val="100"/>
              </a:spcBef>
            </a:pPr>
            <a:r>
              <a:rPr spc="-5" dirty="0"/>
              <a:t>カタカナ語</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212075" y="549397"/>
            <a:ext cx="2086610" cy="993140"/>
          </a:xfrm>
          <a:prstGeom prst="rect">
            <a:avLst/>
          </a:prstGeom>
        </p:spPr>
        <p:txBody>
          <a:bodyPr vert="horz" wrap="square" lIns="0" tIns="12700" rIns="0" bIns="0" rtlCol="0">
            <a:spAutoFit/>
          </a:bodyPr>
          <a:lstStyle/>
          <a:p>
            <a:pPr marL="12700">
              <a:lnSpc>
                <a:spcPct val="100000"/>
              </a:lnSpc>
              <a:spcBef>
                <a:spcPts val="100"/>
              </a:spcBef>
            </a:pPr>
            <a:r>
              <a:rPr sz="6350" dirty="0"/>
              <a:t>実</a:t>
            </a:r>
            <a:r>
              <a:rPr sz="6350" spc="-5" dirty="0"/>
              <a:t>践</a:t>
            </a:r>
            <a:r>
              <a:rPr sz="6350" b="1" dirty="0">
                <a:latin typeface="Arial"/>
                <a:cs typeface="Arial"/>
              </a:rPr>
              <a:t>2</a:t>
            </a:r>
            <a:endParaRPr sz="6350">
              <a:latin typeface="Arial"/>
              <a:cs typeface="Arial"/>
            </a:endParaRPr>
          </a:p>
        </p:txBody>
      </p:sp>
      <p:sp>
        <p:nvSpPr>
          <p:cNvPr id="9" name="object 9"/>
          <p:cNvSpPr txBox="1"/>
          <p:nvPr/>
        </p:nvSpPr>
        <p:spPr>
          <a:xfrm>
            <a:off x="451149" y="2446703"/>
            <a:ext cx="11248390" cy="6398895"/>
          </a:xfrm>
          <a:prstGeom prst="rect">
            <a:avLst/>
          </a:prstGeom>
        </p:spPr>
        <p:txBody>
          <a:bodyPr vert="horz" wrap="square" lIns="0" tIns="12700" rIns="0" bIns="0" rtlCol="0">
            <a:spAutoFit/>
          </a:bodyPr>
          <a:lstStyle/>
          <a:p>
            <a:pPr marL="215265">
              <a:lnSpc>
                <a:spcPct val="100000"/>
              </a:lnSpc>
              <a:spcBef>
                <a:spcPts val="100"/>
              </a:spcBef>
            </a:pPr>
            <a:r>
              <a:rPr sz="3400" u="heavy" dirty="0">
                <a:uFill>
                  <a:solidFill>
                    <a:srgbClr val="000000"/>
                  </a:solidFill>
                </a:uFill>
                <a:latin typeface="MS PGothic"/>
                <a:cs typeface="MS PGothic"/>
              </a:rPr>
              <a:t>各暗号方式の画</a:t>
            </a:r>
            <a:r>
              <a:rPr sz="3400" u="heavy" spc="-5" dirty="0">
                <a:uFill>
                  <a:solidFill>
                    <a:srgbClr val="000000"/>
                  </a:solidFill>
                </a:uFill>
                <a:latin typeface="MS PGothic"/>
                <a:cs typeface="MS PGothic"/>
              </a:rPr>
              <a:t>像</a:t>
            </a:r>
            <a:r>
              <a:rPr sz="3400" spc="-5" dirty="0">
                <a:latin typeface="MS PGothic"/>
                <a:cs typeface="MS PGothic"/>
              </a:rPr>
              <a:t>を説明しましょう！</a:t>
            </a:r>
            <a:endParaRPr sz="3400">
              <a:latin typeface="MS PGothic"/>
              <a:cs typeface="MS PGothic"/>
            </a:endParaRPr>
          </a:p>
          <a:p>
            <a:pPr>
              <a:lnSpc>
                <a:spcPct val="100000"/>
              </a:lnSpc>
              <a:spcBef>
                <a:spcPts val="20"/>
              </a:spcBef>
            </a:pPr>
            <a:endParaRPr sz="2850">
              <a:latin typeface="MS PGothic"/>
              <a:cs typeface="MS PGothic"/>
            </a:endParaRPr>
          </a:p>
          <a:p>
            <a:pPr marL="215265">
              <a:lnSpc>
                <a:spcPct val="100000"/>
              </a:lnSpc>
            </a:pPr>
            <a:r>
              <a:rPr sz="3400" spc="-5" dirty="0">
                <a:solidFill>
                  <a:srgbClr val="C82506"/>
                </a:solidFill>
                <a:latin typeface="MS PGothic"/>
                <a:cs typeface="MS PGothic"/>
              </a:rPr>
              <a:t>✔</a:t>
            </a:r>
            <a:r>
              <a:rPr sz="3400" u="heavy" dirty="0">
                <a:uFill>
                  <a:solidFill>
                    <a:srgbClr val="000000"/>
                  </a:solidFill>
                </a:uFill>
                <a:latin typeface="MS PGothic"/>
                <a:cs typeface="MS PGothic"/>
              </a:rPr>
              <a:t>個人</a:t>
            </a:r>
            <a:r>
              <a:rPr sz="3400" u="heavy" spc="-5" dirty="0">
                <a:uFill>
                  <a:solidFill>
                    <a:srgbClr val="000000"/>
                  </a:solidFill>
                </a:uFill>
                <a:latin typeface="MS PGothic"/>
                <a:cs typeface="MS PGothic"/>
              </a:rPr>
              <a:t>で</a:t>
            </a:r>
            <a:r>
              <a:rPr sz="3400" dirty="0">
                <a:latin typeface="MS PGothic"/>
                <a:cs typeface="MS PGothic"/>
              </a:rPr>
              <a:t>理解した内容を使って説明してみる</a:t>
            </a:r>
            <a:r>
              <a:rPr sz="3400" spc="-5" dirty="0">
                <a:latin typeface="MS PGothic"/>
                <a:cs typeface="MS PGothic"/>
              </a:rPr>
              <a:t>：</a:t>
            </a:r>
            <a:r>
              <a:rPr sz="3400" spc="-5" dirty="0">
                <a:solidFill>
                  <a:srgbClr val="C82506"/>
                </a:solidFill>
                <a:latin typeface="MS PGothic"/>
                <a:cs typeface="MS PGothic"/>
              </a:rPr>
              <a:t>3</a:t>
            </a:r>
            <a:r>
              <a:rPr sz="3400" dirty="0">
                <a:solidFill>
                  <a:srgbClr val="C82506"/>
                </a:solidFill>
                <a:latin typeface="MS PGothic"/>
                <a:cs typeface="MS PGothic"/>
              </a:rPr>
              <a:t>分</a:t>
            </a:r>
            <a:endParaRPr sz="3400">
              <a:latin typeface="MS PGothic"/>
              <a:cs typeface="MS PGothic"/>
            </a:endParaRPr>
          </a:p>
          <a:p>
            <a:pPr>
              <a:lnSpc>
                <a:spcPct val="100000"/>
              </a:lnSpc>
              <a:spcBef>
                <a:spcPts val="20"/>
              </a:spcBef>
            </a:pPr>
            <a:endParaRPr sz="2850">
              <a:latin typeface="MS PGothic"/>
              <a:cs typeface="MS PGothic"/>
            </a:endParaRPr>
          </a:p>
          <a:p>
            <a:pPr marL="215265">
              <a:lnSpc>
                <a:spcPct val="100000"/>
              </a:lnSpc>
            </a:pPr>
            <a:r>
              <a:rPr sz="3400" spc="-5" dirty="0">
                <a:solidFill>
                  <a:srgbClr val="C82506"/>
                </a:solidFill>
                <a:latin typeface="MS PGothic"/>
                <a:cs typeface="MS PGothic"/>
              </a:rPr>
              <a:t>✔</a:t>
            </a:r>
            <a:r>
              <a:rPr sz="3400" u="heavy" spc="-5" dirty="0">
                <a:uFill>
                  <a:solidFill>
                    <a:srgbClr val="000000"/>
                  </a:solidFill>
                </a:uFill>
                <a:latin typeface="MS PGothic"/>
                <a:cs typeface="MS PGothic"/>
              </a:rPr>
              <a:t>チーム</a:t>
            </a:r>
            <a:r>
              <a:rPr sz="3400" u="heavy" dirty="0">
                <a:uFill>
                  <a:solidFill>
                    <a:srgbClr val="000000"/>
                  </a:solidFill>
                </a:uFill>
                <a:latin typeface="MS PGothic"/>
                <a:cs typeface="MS PGothic"/>
              </a:rPr>
              <a:t>で</a:t>
            </a:r>
            <a:r>
              <a:rPr sz="3400" dirty="0">
                <a:latin typeface="MS PGothic"/>
                <a:cs typeface="MS PGothic"/>
              </a:rPr>
              <a:t>話し合って、内容説明を練習する</a:t>
            </a:r>
            <a:r>
              <a:rPr sz="3400" spc="-5" dirty="0">
                <a:latin typeface="MS PGothic"/>
                <a:cs typeface="MS PGothic"/>
              </a:rPr>
              <a:t>：</a:t>
            </a:r>
            <a:r>
              <a:rPr sz="3400" spc="-5" dirty="0">
                <a:solidFill>
                  <a:srgbClr val="C82506"/>
                </a:solidFill>
                <a:latin typeface="MS PGothic"/>
                <a:cs typeface="MS PGothic"/>
              </a:rPr>
              <a:t>7</a:t>
            </a:r>
            <a:r>
              <a:rPr sz="3400" dirty="0">
                <a:solidFill>
                  <a:srgbClr val="C82506"/>
                </a:solidFill>
                <a:latin typeface="MS PGothic"/>
                <a:cs typeface="MS PGothic"/>
              </a:rPr>
              <a:t>分</a:t>
            </a:r>
            <a:endParaRPr sz="3400">
              <a:latin typeface="MS PGothic"/>
              <a:cs typeface="MS PGothic"/>
            </a:endParaRPr>
          </a:p>
          <a:p>
            <a:pPr>
              <a:lnSpc>
                <a:spcPct val="100000"/>
              </a:lnSpc>
              <a:spcBef>
                <a:spcPts val="20"/>
              </a:spcBef>
            </a:pPr>
            <a:endParaRPr sz="2850">
              <a:latin typeface="MS PGothic"/>
              <a:cs typeface="MS PGothic"/>
            </a:endParaRPr>
          </a:p>
          <a:p>
            <a:pPr marL="215265">
              <a:lnSpc>
                <a:spcPct val="100000"/>
              </a:lnSpc>
            </a:pPr>
            <a:r>
              <a:rPr sz="3400" spc="-5" dirty="0">
                <a:solidFill>
                  <a:srgbClr val="C82506"/>
                </a:solidFill>
                <a:latin typeface="MS PGothic"/>
                <a:cs typeface="MS PGothic"/>
              </a:rPr>
              <a:t>✔</a:t>
            </a:r>
            <a:r>
              <a:rPr sz="3400" u="heavy" dirty="0">
                <a:uFill>
                  <a:solidFill>
                    <a:srgbClr val="000000"/>
                  </a:solidFill>
                </a:uFill>
                <a:latin typeface="MS PGothic"/>
                <a:cs typeface="MS PGothic"/>
              </a:rPr>
              <a:t>指名された</a:t>
            </a:r>
            <a:r>
              <a:rPr sz="3400" u="heavy" spc="-5" dirty="0">
                <a:uFill>
                  <a:solidFill>
                    <a:srgbClr val="000000"/>
                  </a:solidFill>
                </a:uFill>
                <a:latin typeface="MS PGothic"/>
                <a:cs typeface="MS PGothic"/>
              </a:rPr>
              <a:t>人</a:t>
            </a:r>
            <a:r>
              <a:rPr sz="3400" dirty="0">
                <a:latin typeface="MS PGothic"/>
                <a:cs typeface="MS PGothic"/>
              </a:rPr>
              <a:t>はクラス全員に説明する</a:t>
            </a:r>
            <a:endParaRPr sz="3400">
              <a:latin typeface="MS PGothic"/>
              <a:cs typeface="MS PGothic"/>
            </a:endParaRPr>
          </a:p>
          <a:p>
            <a:pPr>
              <a:lnSpc>
                <a:spcPct val="100000"/>
              </a:lnSpc>
            </a:pPr>
            <a:endParaRPr sz="3400">
              <a:latin typeface="MS PGothic"/>
              <a:cs typeface="MS PGothic"/>
            </a:endParaRPr>
          </a:p>
          <a:p>
            <a:pPr marL="672465" indent="-660400">
              <a:lnSpc>
                <a:spcPct val="100000"/>
              </a:lnSpc>
              <a:spcBef>
                <a:spcPts val="2990"/>
              </a:spcBef>
              <a:buChar char="❖"/>
              <a:tabLst>
                <a:tab pos="672465" algn="l"/>
                <a:tab pos="673100" algn="l"/>
              </a:tabLst>
            </a:pPr>
            <a:r>
              <a:rPr sz="3400" dirty="0">
                <a:latin typeface="MS PGothic"/>
                <a:cs typeface="MS PGothic"/>
              </a:rPr>
              <a:t>注意点：</a:t>
            </a:r>
            <a:endParaRPr sz="3400">
              <a:latin typeface="MS PGothic"/>
              <a:cs typeface="MS PGothic"/>
            </a:endParaRPr>
          </a:p>
          <a:p>
            <a:pPr marL="502284" marR="5080">
              <a:lnSpc>
                <a:spcPct val="140000"/>
              </a:lnSpc>
            </a:pPr>
            <a:r>
              <a:rPr sz="3400" dirty="0">
                <a:latin typeface="MS PGothic"/>
                <a:cs typeface="MS PGothic"/>
              </a:rPr>
              <a:t>指名された人が上手に説明できなくても、減点されませんが 何も説明できなければ</a:t>
            </a:r>
            <a:r>
              <a:rPr sz="3400" spc="-5" dirty="0">
                <a:latin typeface="MS PGothic"/>
                <a:cs typeface="MS PGothic"/>
              </a:rPr>
              <a:t>、</a:t>
            </a:r>
            <a:r>
              <a:rPr sz="3400" spc="-5" dirty="0">
                <a:solidFill>
                  <a:srgbClr val="C82506"/>
                </a:solidFill>
                <a:latin typeface="MS PGothic"/>
                <a:cs typeface="MS PGothic"/>
              </a:rPr>
              <a:t>チーム全員に減点されます</a:t>
            </a:r>
            <a:endParaRPr sz="3400">
              <a:latin typeface="MS PGothic"/>
              <a:cs typeface="MS PGothic"/>
            </a:endParaRPr>
          </a:p>
        </p:txBody>
      </p:sp>
      <p:pic>
        <p:nvPicPr>
          <p:cNvPr id="10" name="object 10"/>
          <p:cNvPicPr/>
          <p:nvPr/>
        </p:nvPicPr>
        <p:blipFill>
          <a:blip r:embed="rId4" cstate="print"/>
          <a:stretch>
            <a:fillRect/>
          </a:stretch>
        </p:blipFill>
        <p:spPr>
          <a:xfrm>
            <a:off x="10201762" y="229078"/>
            <a:ext cx="2467401" cy="1803224"/>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12259945" cy="8994775"/>
            <a:chOff x="291238" y="0"/>
            <a:chExt cx="12259945" cy="899477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pic>
          <p:nvPicPr>
            <p:cNvPr id="8" name="object 8"/>
            <p:cNvPicPr/>
            <p:nvPr/>
          </p:nvPicPr>
          <p:blipFill>
            <a:blip r:embed="rId4" cstate="print"/>
            <a:stretch>
              <a:fillRect/>
            </a:stretch>
          </p:blipFill>
          <p:spPr>
            <a:xfrm>
              <a:off x="454025" y="2154362"/>
              <a:ext cx="12096749" cy="6838949"/>
            </a:xfrm>
            <a:prstGeom prst="rect">
              <a:avLst/>
            </a:prstGeom>
          </p:spPr>
        </p:pic>
      </p:grpSp>
      <p:sp>
        <p:nvSpPr>
          <p:cNvPr id="9" name="object 9"/>
          <p:cNvSpPr txBox="1">
            <a:spLocks noGrp="1"/>
          </p:cNvSpPr>
          <p:nvPr>
            <p:ph type="title"/>
          </p:nvPr>
        </p:nvSpPr>
        <p:spPr>
          <a:xfrm>
            <a:off x="781825" y="199384"/>
            <a:ext cx="6542405" cy="1701800"/>
          </a:xfrm>
          <a:prstGeom prst="rect">
            <a:avLst/>
          </a:prstGeom>
        </p:spPr>
        <p:txBody>
          <a:bodyPr vert="horz" wrap="square" lIns="0" tIns="12700" rIns="0" bIns="0" rtlCol="0">
            <a:spAutoFit/>
          </a:bodyPr>
          <a:lstStyle/>
          <a:p>
            <a:pPr marL="12700">
              <a:lnSpc>
                <a:spcPct val="100000"/>
              </a:lnSpc>
              <a:spcBef>
                <a:spcPts val="100"/>
              </a:spcBef>
            </a:pPr>
            <a:r>
              <a:rPr sz="5500" dirty="0"/>
              <a:t>共通鍵暗号方式</a:t>
            </a:r>
            <a:endParaRPr sz="5500"/>
          </a:p>
          <a:p>
            <a:pPr marL="12700">
              <a:lnSpc>
                <a:spcPct val="100000"/>
              </a:lnSpc>
            </a:pPr>
            <a:r>
              <a:rPr sz="5500" b="1" spc="-5" dirty="0">
                <a:latin typeface="Arial"/>
                <a:cs typeface="Arial"/>
              </a:rPr>
              <a:t>Mật</a:t>
            </a:r>
            <a:r>
              <a:rPr sz="5500" b="1" spc="-35" dirty="0">
                <a:latin typeface="Arial"/>
                <a:cs typeface="Arial"/>
              </a:rPr>
              <a:t> </a:t>
            </a:r>
            <a:r>
              <a:rPr sz="5500" b="1" spc="-5" dirty="0">
                <a:latin typeface="Arial"/>
                <a:cs typeface="Arial"/>
              </a:rPr>
              <a:t>mã</a:t>
            </a:r>
            <a:r>
              <a:rPr sz="5500" b="1" spc="-35" dirty="0">
                <a:latin typeface="Arial"/>
                <a:cs typeface="Arial"/>
              </a:rPr>
              <a:t> </a:t>
            </a:r>
            <a:r>
              <a:rPr sz="5500" b="1" spc="-5" dirty="0">
                <a:latin typeface="Arial"/>
                <a:cs typeface="Arial"/>
              </a:rPr>
              <a:t>khóa</a:t>
            </a:r>
            <a:r>
              <a:rPr sz="5500" b="1" spc="-40" dirty="0">
                <a:latin typeface="Arial"/>
                <a:cs typeface="Arial"/>
              </a:rPr>
              <a:t> </a:t>
            </a:r>
            <a:r>
              <a:rPr sz="5500" b="1" spc="-5" dirty="0">
                <a:latin typeface="Arial"/>
                <a:cs typeface="Arial"/>
              </a:rPr>
              <a:t>chung</a:t>
            </a:r>
            <a:endParaRPr sz="55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1825" y="167698"/>
            <a:ext cx="4425950" cy="779780"/>
          </a:xfrm>
          <a:prstGeom prst="rect">
            <a:avLst/>
          </a:prstGeom>
        </p:spPr>
        <p:txBody>
          <a:bodyPr vert="horz" wrap="square" lIns="0" tIns="12700" rIns="0" bIns="0" rtlCol="0">
            <a:spAutoFit/>
          </a:bodyPr>
          <a:lstStyle/>
          <a:p>
            <a:pPr marL="12700">
              <a:lnSpc>
                <a:spcPct val="100000"/>
              </a:lnSpc>
              <a:spcBef>
                <a:spcPts val="100"/>
              </a:spcBef>
            </a:pPr>
            <a:r>
              <a:rPr sz="4950" dirty="0">
                <a:solidFill>
                  <a:srgbClr val="C63024"/>
                </a:solidFill>
                <a:latin typeface="MS PGothic"/>
                <a:cs typeface="MS PGothic"/>
              </a:rPr>
              <a:t>公開鍵暗号方式</a:t>
            </a:r>
            <a:endParaRPr sz="4950">
              <a:latin typeface="MS PGothic"/>
              <a:cs typeface="MS PGothic"/>
            </a:endParaRPr>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42</a:t>
            </a:fld>
            <a:endParaRPr dirty="0"/>
          </a:p>
        </p:txBody>
      </p:sp>
      <p:sp>
        <p:nvSpPr>
          <p:cNvPr id="3" name="object 3"/>
          <p:cNvSpPr txBox="1"/>
          <p:nvPr/>
        </p:nvSpPr>
        <p:spPr>
          <a:xfrm>
            <a:off x="781825" y="1133990"/>
            <a:ext cx="6938009" cy="779780"/>
          </a:xfrm>
          <a:prstGeom prst="rect">
            <a:avLst/>
          </a:prstGeom>
        </p:spPr>
        <p:txBody>
          <a:bodyPr vert="horz" wrap="square" lIns="0" tIns="12700" rIns="0" bIns="0" rtlCol="0">
            <a:spAutoFit/>
          </a:bodyPr>
          <a:lstStyle/>
          <a:p>
            <a:pPr marL="12700">
              <a:lnSpc>
                <a:spcPct val="100000"/>
              </a:lnSpc>
              <a:spcBef>
                <a:spcPts val="100"/>
              </a:spcBef>
            </a:pPr>
            <a:r>
              <a:rPr sz="4950" b="1" spc="-5" dirty="0">
                <a:solidFill>
                  <a:srgbClr val="C63024"/>
                </a:solidFill>
                <a:latin typeface="Arial"/>
                <a:cs typeface="Arial"/>
              </a:rPr>
              <a:t>Mật</a:t>
            </a:r>
            <a:r>
              <a:rPr sz="4950" b="1" spc="-25" dirty="0">
                <a:solidFill>
                  <a:srgbClr val="C63024"/>
                </a:solidFill>
                <a:latin typeface="Arial"/>
                <a:cs typeface="Arial"/>
              </a:rPr>
              <a:t> </a:t>
            </a:r>
            <a:r>
              <a:rPr sz="4950" b="1" spc="-5" dirty="0">
                <a:solidFill>
                  <a:srgbClr val="C63024"/>
                </a:solidFill>
                <a:latin typeface="Arial"/>
                <a:cs typeface="Arial"/>
              </a:rPr>
              <a:t>mã</a:t>
            </a:r>
            <a:r>
              <a:rPr sz="4950" b="1" spc="-30" dirty="0">
                <a:solidFill>
                  <a:srgbClr val="C63024"/>
                </a:solidFill>
                <a:latin typeface="Arial"/>
                <a:cs typeface="Arial"/>
              </a:rPr>
              <a:t> </a:t>
            </a:r>
            <a:r>
              <a:rPr sz="4950" b="1" spc="-5" dirty="0">
                <a:solidFill>
                  <a:srgbClr val="C63024"/>
                </a:solidFill>
                <a:latin typeface="Arial"/>
                <a:cs typeface="Arial"/>
              </a:rPr>
              <a:t>khóa</a:t>
            </a:r>
            <a:r>
              <a:rPr sz="4950" b="1" spc="-30" dirty="0">
                <a:solidFill>
                  <a:srgbClr val="C63024"/>
                </a:solidFill>
                <a:latin typeface="Arial"/>
                <a:cs typeface="Arial"/>
              </a:rPr>
              <a:t> </a:t>
            </a:r>
            <a:r>
              <a:rPr sz="4950" b="1" spc="-5" dirty="0">
                <a:solidFill>
                  <a:srgbClr val="C63024"/>
                </a:solidFill>
                <a:latin typeface="Arial"/>
                <a:cs typeface="Arial"/>
              </a:rPr>
              <a:t>công</a:t>
            </a:r>
            <a:r>
              <a:rPr sz="4950" b="1" spc="-30" dirty="0">
                <a:solidFill>
                  <a:srgbClr val="C63024"/>
                </a:solidFill>
                <a:latin typeface="Arial"/>
                <a:cs typeface="Arial"/>
              </a:rPr>
              <a:t> </a:t>
            </a:r>
            <a:r>
              <a:rPr sz="4950" b="1" spc="-5" dirty="0">
                <a:solidFill>
                  <a:srgbClr val="C63024"/>
                </a:solidFill>
                <a:latin typeface="Arial"/>
                <a:cs typeface="Arial"/>
              </a:rPr>
              <a:t>khai</a:t>
            </a:r>
            <a:endParaRPr sz="495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p:nvPr/>
        </p:nvSpPr>
        <p:spPr>
          <a:xfrm>
            <a:off x="5418252" y="4345863"/>
            <a:ext cx="2167255" cy="1000760"/>
          </a:xfrm>
          <a:prstGeom prst="rect">
            <a:avLst/>
          </a:prstGeom>
        </p:spPr>
        <p:txBody>
          <a:bodyPr vert="horz" wrap="square" lIns="0" tIns="12700" rIns="0" bIns="0" rtlCol="0">
            <a:spAutoFit/>
          </a:bodyPr>
          <a:lstStyle/>
          <a:p>
            <a:pPr marL="12700">
              <a:lnSpc>
                <a:spcPct val="100000"/>
              </a:lnSpc>
              <a:spcBef>
                <a:spcPts val="100"/>
              </a:spcBef>
            </a:pPr>
            <a:r>
              <a:rPr sz="6400" spc="-5" dirty="0">
                <a:solidFill>
                  <a:srgbClr val="C63024"/>
                </a:solidFill>
                <a:latin typeface="MS PGothic"/>
                <a:cs typeface="MS PGothic"/>
              </a:rPr>
              <a:t>まとめ</a:t>
            </a:r>
            <a:endParaRPr sz="6400">
              <a:latin typeface="MS PGothic"/>
              <a:cs typeface="MS PGothic"/>
            </a:endParaRP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p:nvPr/>
        </p:nvSpPr>
        <p:spPr>
          <a:xfrm>
            <a:off x="5340142" y="480308"/>
            <a:ext cx="2435225" cy="1122680"/>
          </a:xfrm>
          <a:prstGeom prst="rect">
            <a:avLst/>
          </a:prstGeom>
        </p:spPr>
        <p:txBody>
          <a:bodyPr vert="horz" wrap="square" lIns="0" tIns="12700" rIns="0" bIns="0" rtlCol="0">
            <a:spAutoFit/>
          </a:bodyPr>
          <a:lstStyle/>
          <a:p>
            <a:pPr marL="12700">
              <a:lnSpc>
                <a:spcPct val="100000"/>
              </a:lnSpc>
              <a:spcBef>
                <a:spcPts val="100"/>
              </a:spcBef>
            </a:pPr>
            <a:r>
              <a:rPr sz="7200" spc="-5" dirty="0">
                <a:solidFill>
                  <a:srgbClr val="C63024"/>
                </a:solidFill>
                <a:latin typeface="MS PGothic"/>
                <a:cs typeface="MS PGothic"/>
              </a:rPr>
              <a:t>まとめ</a:t>
            </a:r>
            <a:endParaRPr sz="7200">
              <a:latin typeface="MS PGothic"/>
              <a:cs typeface="MS PGothic"/>
            </a:endParaRP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44</a:t>
            </a:fld>
            <a:endParaRPr dirty="0"/>
          </a:p>
        </p:txBody>
      </p:sp>
      <p:sp>
        <p:nvSpPr>
          <p:cNvPr id="7" name="object 7"/>
          <p:cNvSpPr txBox="1">
            <a:spLocks noGrp="1"/>
          </p:cNvSpPr>
          <p:nvPr>
            <p:ph type="title"/>
          </p:nvPr>
        </p:nvSpPr>
        <p:spPr>
          <a:xfrm>
            <a:off x="402325" y="2207069"/>
            <a:ext cx="4963795" cy="558800"/>
          </a:xfrm>
          <a:prstGeom prst="rect">
            <a:avLst/>
          </a:prstGeom>
        </p:spPr>
        <p:txBody>
          <a:bodyPr vert="horz" wrap="square" lIns="0" tIns="12700" rIns="0" bIns="0" rtlCol="0">
            <a:spAutoFit/>
          </a:bodyPr>
          <a:lstStyle/>
          <a:p>
            <a:pPr marL="12700">
              <a:lnSpc>
                <a:spcPct val="100000"/>
              </a:lnSpc>
              <a:spcBef>
                <a:spcPts val="100"/>
              </a:spcBef>
            </a:pPr>
            <a:r>
              <a:rPr sz="3500" spc="-5" dirty="0">
                <a:solidFill>
                  <a:srgbClr val="000000"/>
                </a:solidFill>
                <a:latin typeface="Arial MT"/>
                <a:cs typeface="Arial MT"/>
              </a:rPr>
              <a:t>Q</a:t>
            </a:r>
            <a:r>
              <a:rPr sz="3500" dirty="0">
                <a:solidFill>
                  <a:srgbClr val="000000"/>
                </a:solidFill>
                <a:latin typeface="Arial MT"/>
                <a:cs typeface="Arial MT"/>
              </a:rPr>
              <a:t>:</a:t>
            </a:r>
            <a:r>
              <a:rPr sz="3500" spc="-5" dirty="0">
                <a:solidFill>
                  <a:srgbClr val="000000"/>
                </a:solidFill>
              </a:rPr>
              <a:t>どんな鍵を使いますか。</a:t>
            </a:r>
            <a:endParaRPr sz="3500">
              <a:latin typeface="Arial MT"/>
              <a:cs typeface="Arial MT"/>
            </a:endParaRPr>
          </a:p>
        </p:txBody>
      </p:sp>
      <p:graphicFrame>
        <p:nvGraphicFramePr>
          <p:cNvPr id="8" name="object 8"/>
          <p:cNvGraphicFramePr>
            <a:graphicFrameLocks noGrp="1"/>
          </p:cNvGraphicFramePr>
          <p:nvPr/>
        </p:nvGraphicFramePr>
        <p:xfrm>
          <a:off x="421837" y="3073912"/>
          <a:ext cx="12278360" cy="5793740"/>
        </p:xfrm>
        <a:graphic>
          <a:graphicData uri="http://schemas.openxmlformats.org/drawingml/2006/table">
            <a:tbl>
              <a:tblPr firstRow="1" bandRow="1">
                <a:tableStyleId>{2D5ABB26-0587-4C30-8999-92F81FD0307C}</a:tableStyleId>
              </a:tblPr>
              <a:tblGrid>
                <a:gridCol w="4643755">
                  <a:extLst>
                    <a:ext uri="{9D8B030D-6E8A-4147-A177-3AD203B41FA5}">
                      <a16:colId xmlns:a16="http://schemas.microsoft.com/office/drawing/2014/main" val="20000"/>
                    </a:ext>
                  </a:extLst>
                </a:gridCol>
                <a:gridCol w="4054475">
                  <a:extLst>
                    <a:ext uri="{9D8B030D-6E8A-4147-A177-3AD203B41FA5}">
                      <a16:colId xmlns:a16="http://schemas.microsoft.com/office/drawing/2014/main" val="20001"/>
                    </a:ext>
                  </a:extLst>
                </a:gridCol>
                <a:gridCol w="3566160">
                  <a:extLst>
                    <a:ext uri="{9D8B030D-6E8A-4147-A177-3AD203B41FA5}">
                      <a16:colId xmlns:a16="http://schemas.microsoft.com/office/drawing/2014/main" val="20002"/>
                    </a:ext>
                  </a:extLst>
                </a:gridCol>
              </a:tblGrid>
              <a:tr h="1927999">
                <a:tc>
                  <a:txBody>
                    <a:bodyPr/>
                    <a:lstStyle/>
                    <a:p>
                      <a:pPr>
                        <a:lnSpc>
                          <a:spcPct val="100000"/>
                        </a:lnSpc>
                      </a:pPr>
                      <a:endParaRPr sz="4650">
                        <a:latin typeface="Times New Roman"/>
                        <a:cs typeface="Times New Roman"/>
                      </a:endParaRPr>
                    </a:p>
                    <a:p>
                      <a:pPr algn="ctr">
                        <a:lnSpc>
                          <a:spcPct val="100000"/>
                        </a:lnSpc>
                      </a:pPr>
                      <a:r>
                        <a:rPr sz="3500" dirty="0">
                          <a:latin typeface="MS PGothic"/>
                          <a:cs typeface="MS PGothic"/>
                        </a:rPr>
                        <a:t>暗号方式</a:t>
                      </a:r>
                      <a:endParaRPr sz="3500">
                        <a:latin typeface="MS PGothic"/>
                        <a:cs typeface="MS PGothic"/>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4650">
                        <a:latin typeface="Times New Roman"/>
                        <a:cs typeface="Times New Roman"/>
                      </a:endParaRPr>
                    </a:p>
                    <a:p>
                      <a:pPr marL="915669">
                        <a:lnSpc>
                          <a:spcPct val="100000"/>
                        </a:lnSpc>
                      </a:pPr>
                      <a:r>
                        <a:rPr sz="3500" dirty="0">
                          <a:latin typeface="MS PGothic"/>
                          <a:cs typeface="MS PGothic"/>
                        </a:rPr>
                        <a:t>暗号化の鍵</a:t>
                      </a:r>
                      <a:endParaRPr sz="3500">
                        <a:latin typeface="MS PGothic"/>
                        <a:cs typeface="MS PGothic"/>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4650">
                        <a:latin typeface="Times New Roman"/>
                        <a:cs typeface="Times New Roman"/>
                      </a:endParaRPr>
                    </a:p>
                    <a:p>
                      <a:pPr marL="893444">
                        <a:lnSpc>
                          <a:spcPct val="100000"/>
                        </a:lnSpc>
                      </a:pPr>
                      <a:r>
                        <a:rPr sz="3500" dirty="0">
                          <a:latin typeface="MS PGothic"/>
                          <a:cs typeface="MS PGothic"/>
                        </a:rPr>
                        <a:t>復号の鍵</a:t>
                      </a:r>
                      <a:endParaRPr sz="3500">
                        <a:latin typeface="MS PGothic"/>
                        <a:cs typeface="MS PGothic"/>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927999">
                <a:tc>
                  <a:txBody>
                    <a:bodyPr/>
                    <a:lstStyle/>
                    <a:p>
                      <a:pPr>
                        <a:lnSpc>
                          <a:spcPct val="100000"/>
                        </a:lnSpc>
                      </a:pPr>
                      <a:endParaRPr sz="4650">
                        <a:latin typeface="Times New Roman"/>
                        <a:cs typeface="Times New Roman"/>
                      </a:endParaRPr>
                    </a:p>
                    <a:p>
                      <a:pPr marL="635" algn="ctr">
                        <a:lnSpc>
                          <a:spcPct val="100000"/>
                        </a:lnSpc>
                      </a:pPr>
                      <a:r>
                        <a:rPr sz="3500" dirty="0">
                          <a:latin typeface="MS PGothic"/>
                          <a:cs typeface="MS PGothic"/>
                        </a:rPr>
                        <a:t>共通鍵暗号方式</a:t>
                      </a:r>
                      <a:endParaRPr sz="3500">
                        <a:latin typeface="MS PGothic"/>
                        <a:cs typeface="MS PGothic"/>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FC38B"/>
                    </a:solidFill>
                  </a:tcPr>
                </a:tc>
                <a:tc>
                  <a:txBody>
                    <a:bodyPr/>
                    <a:lstStyle/>
                    <a:p>
                      <a:pPr>
                        <a:lnSpc>
                          <a:spcPct val="100000"/>
                        </a:lnSpc>
                      </a:pPr>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FC38B"/>
                    </a:solidFill>
                  </a:tcPr>
                </a:tc>
                <a:tc>
                  <a:txBody>
                    <a:bodyPr/>
                    <a:lstStyle/>
                    <a:p>
                      <a:pPr>
                        <a:lnSpc>
                          <a:spcPct val="100000"/>
                        </a:lnSpc>
                      </a:pPr>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FC38B"/>
                    </a:solidFill>
                  </a:tcPr>
                </a:tc>
                <a:extLst>
                  <a:ext uri="{0D108BD9-81ED-4DB2-BD59-A6C34878D82A}">
                    <a16:rowId xmlns:a16="http://schemas.microsoft.com/office/drawing/2014/main" val="10001"/>
                  </a:ext>
                </a:extLst>
              </a:tr>
              <a:tr h="1927999">
                <a:tc>
                  <a:txBody>
                    <a:bodyPr/>
                    <a:lstStyle/>
                    <a:p>
                      <a:pPr>
                        <a:lnSpc>
                          <a:spcPct val="100000"/>
                        </a:lnSpc>
                      </a:pPr>
                      <a:endParaRPr sz="4650">
                        <a:latin typeface="Times New Roman"/>
                        <a:cs typeface="Times New Roman"/>
                      </a:endParaRPr>
                    </a:p>
                    <a:p>
                      <a:pPr marL="635" algn="ctr">
                        <a:lnSpc>
                          <a:spcPct val="100000"/>
                        </a:lnSpc>
                      </a:pPr>
                      <a:r>
                        <a:rPr sz="3500" dirty="0">
                          <a:latin typeface="MS PGothic"/>
                          <a:cs typeface="MS PGothic"/>
                        </a:rPr>
                        <a:t>公開鍵暗号方式</a:t>
                      </a:r>
                      <a:endParaRPr sz="3500">
                        <a:latin typeface="MS PGothic"/>
                        <a:cs typeface="MS PGothic"/>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E499"/>
                    </a:solidFill>
                  </a:tcPr>
                </a:tc>
                <a:tc>
                  <a:txBody>
                    <a:bodyPr/>
                    <a:lstStyle/>
                    <a:p>
                      <a:pPr>
                        <a:lnSpc>
                          <a:spcPct val="100000"/>
                        </a:lnSpc>
                      </a:pPr>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E499"/>
                    </a:solidFill>
                  </a:tcPr>
                </a:tc>
                <a:tc>
                  <a:txBody>
                    <a:bodyPr/>
                    <a:lstStyle/>
                    <a:p>
                      <a:pPr>
                        <a:lnSpc>
                          <a:spcPct val="100000"/>
                        </a:lnSpc>
                      </a:pPr>
                      <a:endParaRPr sz="3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E49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xfrm>
            <a:off x="4051498" y="4345863"/>
            <a:ext cx="4902200" cy="1000760"/>
          </a:xfrm>
          <a:prstGeom prst="rect">
            <a:avLst/>
          </a:prstGeom>
        </p:spPr>
        <p:txBody>
          <a:bodyPr vert="horz" wrap="square" lIns="0" tIns="12700" rIns="0" bIns="0" rtlCol="0">
            <a:spAutoFit/>
          </a:bodyPr>
          <a:lstStyle/>
          <a:p>
            <a:pPr marL="12700">
              <a:lnSpc>
                <a:spcPct val="100000"/>
              </a:lnSpc>
              <a:spcBef>
                <a:spcPts val="100"/>
              </a:spcBef>
            </a:pPr>
            <a:r>
              <a:rPr dirty="0"/>
              <a:t>次の授業予告</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3276600" cy="1000760"/>
          </a:xfrm>
          <a:prstGeom prst="rect">
            <a:avLst/>
          </a:prstGeom>
        </p:spPr>
        <p:txBody>
          <a:bodyPr vert="horz" wrap="square" lIns="0" tIns="12700" rIns="0" bIns="0" rtlCol="0">
            <a:spAutoFit/>
          </a:bodyPr>
          <a:lstStyle/>
          <a:p>
            <a:pPr marL="12700">
              <a:lnSpc>
                <a:spcPct val="100000"/>
              </a:lnSpc>
              <a:spcBef>
                <a:spcPts val="100"/>
              </a:spcBef>
            </a:pPr>
            <a:r>
              <a:rPr dirty="0"/>
              <a:t>事前学習</a:t>
            </a:r>
          </a:p>
        </p:txBody>
      </p:sp>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46</a:t>
            </a:fld>
            <a:endParaRPr dirty="0"/>
          </a:p>
        </p:txBody>
      </p:sp>
      <p:sp>
        <p:nvSpPr>
          <p:cNvPr id="9" name="object 9"/>
          <p:cNvSpPr txBox="1"/>
          <p:nvPr/>
        </p:nvSpPr>
        <p:spPr>
          <a:xfrm>
            <a:off x="687151" y="2696679"/>
            <a:ext cx="10379075" cy="3635375"/>
          </a:xfrm>
          <a:prstGeom prst="rect">
            <a:avLst/>
          </a:prstGeom>
        </p:spPr>
        <p:txBody>
          <a:bodyPr vert="horz" wrap="square" lIns="0" tIns="212725" rIns="0" bIns="0" rtlCol="0">
            <a:spAutoFit/>
          </a:bodyPr>
          <a:lstStyle/>
          <a:p>
            <a:pPr marL="122555">
              <a:lnSpc>
                <a:spcPct val="100000"/>
              </a:lnSpc>
              <a:spcBef>
                <a:spcPts val="1675"/>
              </a:spcBef>
            </a:pPr>
            <a:r>
              <a:rPr sz="3200" dirty="0">
                <a:latin typeface="MS PGothic"/>
                <a:cs typeface="MS PGothic"/>
              </a:rPr>
              <a:t>来週の授業は</a:t>
            </a:r>
            <a:r>
              <a:rPr sz="3200" spc="-10" dirty="0">
                <a:latin typeface="MS PGothic"/>
                <a:cs typeface="MS PGothic"/>
              </a:rPr>
              <a:t>「</a:t>
            </a:r>
            <a:r>
              <a:rPr sz="3200" dirty="0">
                <a:latin typeface="MS PGothic"/>
                <a:cs typeface="MS PGothic"/>
              </a:rPr>
              <a:t>暗号化と認</a:t>
            </a:r>
            <a:r>
              <a:rPr sz="3200" spc="-5" dirty="0">
                <a:latin typeface="MS PGothic"/>
                <a:cs typeface="MS PGothic"/>
              </a:rPr>
              <a:t>証</a:t>
            </a:r>
            <a:r>
              <a:rPr sz="3200" b="1" dirty="0">
                <a:latin typeface="Arial"/>
                <a:cs typeface="Arial"/>
              </a:rPr>
              <a:t>(2</a:t>
            </a:r>
            <a:r>
              <a:rPr sz="3200" b="1" spc="-5" dirty="0">
                <a:latin typeface="Arial"/>
                <a:cs typeface="Arial"/>
              </a:rPr>
              <a:t>)</a:t>
            </a:r>
            <a:r>
              <a:rPr sz="3200" spc="-5" dirty="0">
                <a:latin typeface="MS PGothic"/>
                <a:cs typeface="MS PGothic"/>
              </a:rPr>
              <a:t>」です</a:t>
            </a:r>
            <a:endParaRPr sz="3200">
              <a:latin typeface="MS PGothic"/>
              <a:cs typeface="MS PGothic"/>
            </a:endParaRPr>
          </a:p>
          <a:p>
            <a:pPr marL="122555">
              <a:lnSpc>
                <a:spcPct val="100000"/>
              </a:lnSpc>
              <a:spcBef>
                <a:spcPts val="1575"/>
              </a:spcBef>
            </a:pPr>
            <a:r>
              <a:rPr sz="3200" dirty="0">
                <a:latin typeface="MS PGothic"/>
                <a:cs typeface="MS PGothic"/>
              </a:rPr>
              <a:t>授業までに以下の資料を確認して準備しておいてください</a:t>
            </a:r>
            <a:endParaRPr sz="3200">
              <a:latin typeface="MS PGothic"/>
              <a:cs typeface="MS PGothic"/>
            </a:endParaRPr>
          </a:p>
          <a:p>
            <a:pPr>
              <a:lnSpc>
                <a:spcPct val="100000"/>
              </a:lnSpc>
              <a:spcBef>
                <a:spcPts val="35"/>
              </a:spcBef>
            </a:pPr>
            <a:endParaRPr sz="2250">
              <a:latin typeface="MS PGothic"/>
              <a:cs typeface="MS PGothic"/>
            </a:endParaRPr>
          </a:p>
          <a:p>
            <a:pPr marL="579755" indent="-567690">
              <a:lnSpc>
                <a:spcPct val="100000"/>
              </a:lnSpc>
              <a:spcBef>
                <a:spcPts val="5"/>
              </a:spcBef>
              <a:buFont typeface="Arial MT"/>
              <a:buAutoNum type="arabicPeriod"/>
              <a:tabLst>
                <a:tab pos="579755" algn="l"/>
                <a:tab pos="580390" algn="l"/>
              </a:tabLst>
            </a:pPr>
            <a:r>
              <a:rPr sz="3200" dirty="0">
                <a:latin typeface="MS PGothic"/>
                <a:cs typeface="MS PGothic"/>
              </a:rPr>
              <a:t>単語テスト</a:t>
            </a:r>
            <a:r>
              <a:rPr sz="3200" spc="-5" dirty="0">
                <a:latin typeface="MS PGothic"/>
                <a:cs typeface="MS PGothic"/>
              </a:rPr>
              <a:t>：</a:t>
            </a:r>
            <a:r>
              <a:rPr sz="3200" u="heavy" spc="-5" dirty="0">
                <a:solidFill>
                  <a:srgbClr val="0000FF"/>
                </a:solidFill>
                <a:uFill>
                  <a:solidFill>
                    <a:srgbClr val="0000FF"/>
                  </a:solidFill>
                </a:uFill>
                <a:latin typeface="Arial MT"/>
                <a:cs typeface="Arial MT"/>
                <a:hlinkClick r:id="rId4"/>
              </a:rPr>
              <a:t>https://sal.vn/32C8jo</a:t>
            </a:r>
            <a:endParaRPr sz="3200">
              <a:latin typeface="Arial MT"/>
              <a:cs typeface="Arial MT"/>
            </a:endParaRPr>
          </a:p>
          <a:p>
            <a:pPr marL="579755" indent="-567690">
              <a:lnSpc>
                <a:spcPct val="100000"/>
              </a:lnSpc>
              <a:spcBef>
                <a:spcPts val="1575"/>
              </a:spcBef>
              <a:buFont typeface="Arial MT"/>
              <a:buAutoNum type="arabicPeriod"/>
              <a:tabLst>
                <a:tab pos="579755" algn="l"/>
                <a:tab pos="580390" algn="l"/>
              </a:tabLst>
            </a:pPr>
            <a:r>
              <a:rPr sz="3200" dirty="0">
                <a:latin typeface="MS PGothic"/>
                <a:cs typeface="MS PGothic"/>
              </a:rPr>
              <a:t>文型リスト</a:t>
            </a:r>
            <a:r>
              <a:rPr sz="3200" spc="-5" dirty="0">
                <a:latin typeface="MS PGothic"/>
                <a:cs typeface="MS PGothic"/>
              </a:rPr>
              <a:t>：</a:t>
            </a:r>
            <a:r>
              <a:rPr sz="3200" u="heavy" spc="-5" dirty="0">
                <a:solidFill>
                  <a:srgbClr val="0000FF"/>
                </a:solidFill>
                <a:uFill>
                  <a:solidFill>
                    <a:srgbClr val="0000FF"/>
                  </a:solidFill>
                </a:uFill>
                <a:latin typeface="Arial MT"/>
                <a:cs typeface="Arial MT"/>
                <a:hlinkClick r:id="rId5"/>
              </a:rPr>
              <a:t>https://sal.vn/TnmGwC</a:t>
            </a:r>
            <a:endParaRPr sz="3200">
              <a:latin typeface="Arial MT"/>
              <a:cs typeface="Arial MT"/>
            </a:endParaRPr>
          </a:p>
          <a:p>
            <a:pPr marL="579755" indent="-567690">
              <a:lnSpc>
                <a:spcPct val="100000"/>
              </a:lnSpc>
              <a:spcBef>
                <a:spcPts val="1575"/>
              </a:spcBef>
              <a:buFont typeface="Arial MT"/>
              <a:buAutoNum type="arabicPeriod"/>
              <a:tabLst>
                <a:tab pos="579755" algn="l"/>
                <a:tab pos="580390" algn="l"/>
              </a:tabLst>
            </a:pPr>
            <a:r>
              <a:rPr sz="3200" spc="-5" dirty="0">
                <a:latin typeface="MS PGothic"/>
                <a:cs typeface="MS PGothic"/>
              </a:rPr>
              <a:t>コンピュータウイルス</a:t>
            </a:r>
            <a:r>
              <a:rPr sz="3200" spc="20" dirty="0">
                <a:latin typeface="MS PGothic"/>
                <a:cs typeface="MS PGothic"/>
              </a:rPr>
              <a:t>：</a:t>
            </a:r>
            <a:r>
              <a:rPr sz="3000" u="heavy" spc="-5" dirty="0">
                <a:solidFill>
                  <a:srgbClr val="0000FF"/>
                </a:solidFill>
                <a:uFill>
                  <a:solidFill>
                    <a:srgbClr val="0000FF"/>
                  </a:solidFill>
                </a:uFill>
                <a:latin typeface="Arial MT"/>
                <a:cs typeface="Arial MT"/>
                <a:hlinkClick r:id="rId6"/>
              </a:rPr>
              <a:t>https://sal.vn/NRuic</a:t>
            </a:r>
            <a:r>
              <a:rPr sz="3000" u="heavy" spc="5" dirty="0">
                <a:solidFill>
                  <a:srgbClr val="0000FF"/>
                </a:solidFill>
                <a:uFill>
                  <a:solidFill>
                    <a:srgbClr val="0000FF"/>
                  </a:solidFill>
                </a:uFill>
                <a:latin typeface="Arial MT"/>
                <a:cs typeface="Arial MT"/>
                <a:hlinkClick r:id="rId6"/>
              </a:rPr>
              <a:t>n</a:t>
            </a:r>
            <a:r>
              <a:rPr sz="3000" dirty="0">
                <a:solidFill>
                  <a:srgbClr val="0000FF"/>
                </a:solidFill>
                <a:latin typeface="MS PGothic"/>
                <a:cs typeface="MS PGothic"/>
              </a:rPr>
              <a:t>（</a:t>
            </a:r>
            <a:r>
              <a:rPr sz="3000" spc="-5" dirty="0">
                <a:solidFill>
                  <a:srgbClr val="0000FF"/>
                </a:solidFill>
                <a:latin typeface="Arial MT"/>
                <a:cs typeface="Arial MT"/>
              </a:rPr>
              <a:t>P33</a:t>
            </a:r>
            <a:r>
              <a:rPr sz="3000" spc="5" dirty="0">
                <a:solidFill>
                  <a:srgbClr val="0000FF"/>
                </a:solidFill>
                <a:latin typeface="Arial MT"/>
                <a:cs typeface="Arial MT"/>
              </a:rPr>
              <a:t>4</a:t>
            </a:r>
            <a:r>
              <a:rPr sz="3000" dirty="0">
                <a:solidFill>
                  <a:srgbClr val="0000FF"/>
                </a:solidFill>
                <a:latin typeface="MS PGothic"/>
                <a:cs typeface="MS PGothic"/>
              </a:rPr>
              <a:t>～</a:t>
            </a:r>
            <a:r>
              <a:rPr sz="3000" spc="-5" dirty="0">
                <a:solidFill>
                  <a:srgbClr val="0000FF"/>
                </a:solidFill>
                <a:latin typeface="Arial MT"/>
                <a:cs typeface="Arial MT"/>
              </a:rPr>
              <a:t>P33</a:t>
            </a:r>
            <a:r>
              <a:rPr sz="3000" spc="5" dirty="0">
                <a:solidFill>
                  <a:srgbClr val="0000FF"/>
                </a:solidFill>
                <a:latin typeface="Arial MT"/>
                <a:cs typeface="Arial MT"/>
              </a:rPr>
              <a:t>9</a:t>
            </a:r>
            <a:r>
              <a:rPr sz="3000" dirty="0">
                <a:solidFill>
                  <a:srgbClr val="0000FF"/>
                </a:solidFill>
                <a:latin typeface="MS PGothic"/>
                <a:cs typeface="MS PGothic"/>
              </a:rPr>
              <a:t>）</a:t>
            </a:r>
            <a:endParaRPr sz="3000">
              <a:latin typeface="MS PGothic"/>
              <a:cs typeface="MS PGothic"/>
            </a:endParaRPr>
          </a:p>
        </p:txBody>
      </p:sp>
      <p:sp>
        <p:nvSpPr>
          <p:cNvPr id="10" name="object 10"/>
          <p:cNvSpPr txBox="1"/>
          <p:nvPr/>
        </p:nvSpPr>
        <p:spPr>
          <a:xfrm>
            <a:off x="724375" y="7917250"/>
            <a:ext cx="11115040" cy="1185545"/>
          </a:xfrm>
          <a:prstGeom prst="rect">
            <a:avLst/>
          </a:prstGeom>
          <a:solidFill>
            <a:srgbClr val="C82506"/>
          </a:solidFill>
          <a:ln w="9524">
            <a:solidFill>
              <a:srgbClr val="53585F"/>
            </a:solidFill>
          </a:ln>
        </p:spPr>
        <p:txBody>
          <a:bodyPr vert="horz" wrap="square" lIns="0" tIns="21590" rIns="0" bIns="0" rtlCol="0">
            <a:spAutoFit/>
          </a:bodyPr>
          <a:lstStyle/>
          <a:p>
            <a:pPr algn="ctr">
              <a:lnSpc>
                <a:spcPct val="100000"/>
              </a:lnSpc>
              <a:spcBef>
                <a:spcPts val="170"/>
              </a:spcBef>
            </a:pPr>
            <a:r>
              <a:rPr sz="3600" dirty="0">
                <a:solidFill>
                  <a:srgbClr val="FFFFFF"/>
                </a:solidFill>
                <a:latin typeface="MS PGothic"/>
                <a:cs typeface="MS PGothic"/>
              </a:rPr>
              <a:t>評価しますので、</a:t>
            </a:r>
            <a:endParaRPr sz="3600">
              <a:latin typeface="MS PGothic"/>
              <a:cs typeface="MS PGothic"/>
            </a:endParaRPr>
          </a:p>
          <a:p>
            <a:pPr algn="ctr">
              <a:lnSpc>
                <a:spcPct val="100000"/>
              </a:lnSpc>
              <a:spcBef>
                <a:spcPts val="30"/>
              </a:spcBef>
            </a:pPr>
            <a:r>
              <a:rPr sz="3600" dirty="0">
                <a:solidFill>
                  <a:srgbClr val="FFFFFF"/>
                </a:solidFill>
                <a:latin typeface="MS PGothic"/>
                <a:cs typeface="MS PGothic"/>
              </a:rPr>
              <a:t>必ず事前学習のスライドを確認してください</a:t>
            </a:r>
            <a:endParaRPr sz="3600">
              <a:latin typeface="MS PGothic"/>
              <a:cs typeface="MS P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7185"/>
            <a:ext cx="3276600" cy="1000760"/>
          </a:xfrm>
          <a:prstGeom prst="rect">
            <a:avLst/>
          </a:prstGeom>
        </p:spPr>
        <p:txBody>
          <a:bodyPr vert="horz" wrap="square" lIns="0" tIns="12700" rIns="0" bIns="0" rtlCol="0">
            <a:spAutoFit/>
          </a:bodyPr>
          <a:lstStyle/>
          <a:p>
            <a:pPr marL="12700">
              <a:lnSpc>
                <a:spcPct val="100000"/>
              </a:lnSpc>
              <a:spcBef>
                <a:spcPts val="100"/>
              </a:spcBef>
            </a:pPr>
            <a:r>
              <a:rPr dirty="0"/>
              <a:t>事前学習</a:t>
            </a:r>
          </a:p>
        </p:txBody>
      </p:sp>
      <p:sp>
        <p:nvSpPr>
          <p:cNvPr id="10" name="object 10"/>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47</a:t>
            </a:fld>
            <a:endParaRPr dirty="0"/>
          </a:p>
        </p:txBody>
      </p:sp>
      <p:sp>
        <p:nvSpPr>
          <p:cNvPr id="9" name="object 9"/>
          <p:cNvSpPr txBox="1"/>
          <p:nvPr/>
        </p:nvSpPr>
        <p:spPr>
          <a:xfrm>
            <a:off x="644999" y="2201789"/>
            <a:ext cx="10420985" cy="6274435"/>
          </a:xfrm>
          <a:prstGeom prst="rect">
            <a:avLst/>
          </a:prstGeom>
        </p:spPr>
        <p:txBody>
          <a:bodyPr vert="horz" wrap="square" lIns="0" tIns="212725" rIns="0" bIns="0" rtlCol="0">
            <a:spAutoFit/>
          </a:bodyPr>
          <a:lstStyle/>
          <a:p>
            <a:pPr marL="165100">
              <a:lnSpc>
                <a:spcPct val="100000"/>
              </a:lnSpc>
              <a:spcBef>
                <a:spcPts val="1675"/>
              </a:spcBef>
            </a:pPr>
            <a:r>
              <a:rPr sz="3200" dirty="0">
                <a:latin typeface="MS PGothic"/>
                <a:cs typeface="MS PGothic"/>
              </a:rPr>
              <a:t>来週の授業は</a:t>
            </a:r>
            <a:r>
              <a:rPr sz="3200" spc="-10" dirty="0">
                <a:latin typeface="MS PGothic"/>
                <a:cs typeface="MS PGothic"/>
              </a:rPr>
              <a:t>「</a:t>
            </a:r>
            <a:r>
              <a:rPr sz="3200" dirty="0">
                <a:latin typeface="MS PGothic"/>
                <a:cs typeface="MS PGothic"/>
              </a:rPr>
              <a:t>暗号化と認</a:t>
            </a:r>
            <a:r>
              <a:rPr sz="3200" spc="-5" dirty="0">
                <a:latin typeface="MS PGothic"/>
                <a:cs typeface="MS PGothic"/>
              </a:rPr>
              <a:t>証</a:t>
            </a:r>
            <a:r>
              <a:rPr sz="3200" b="1" dirty="0">
                <a:latin typeface="Arial"/>
                <a:cs typeface="Arial"/>
              </a:rPr>
              <a:t>(2</a:t>
            </a:r>
            <a:r>
              <a:rPr sz="3200" b="1" spc="-5" dirty="0">
                <a:latin typeface="Arial"/>
                <a:cs typeface="Arial"/>
              </a:rPr>
              <a:t>)</a:t>
            </a:r>
            <a:r>
              <a:rPr sz="3200" spc="-5" dirty="0">
                <a:latin typeface="MS PGothic"/>
                <a:cs typeface="MS PGothic"/>
              </a:rPr>
              <a:t>」です</a:t>
            </a:r>
            <a:endParaRPr sz="3200">
              <a:latin typeface="MS PGothic"/>
              <a:cs typeface="MS PGothic"/>
            </a:endParaRPr>
          </a:p>
          <a:p>
            <a:pPr marL="165100">
              <a:lnSpc>
                <a:spcPct val="100000"/>
              </a:lnSpc>
              <a:spcBef>
                <a:spcPts val="1575"/>
              </a:spcBef>
            </a:pPr>
            <a:r>
              <a:rPr sz="3200" dirty="0">
                <a:latin typeface="MS PGothic"/>
                <a:cs typeface="MS PGothic"/>
              </a:rPr>
              <a:t>授業までに以下の資料を確認して準備しておいてください</a:t>
            </a:r>
            <a:endParaRPr sz="3200">
              <a:latin typeface="MS PGothic"/>
              <a:cs typeface="MS PGothic"/>
            </a:endParaRPr>
          </a:p>
          <a:p>
            <a:pPr>
              <a:lnSpc>
                <a:spcPct val="100000"/>
              </a:lnSpc>
              <a:spcBef>
                <a:spcPts val="35"/>
              </a:spcBef>
            </a:pPr>
            <a:endParaRPr sz="2250">
              <a:latin typeface="MS PGothic"/>
              <a:cs typeface="MS PGothic"/>
            </a:endParaRPr>
          </a:p>
          <a:p>
            <a:pPr marL="622300" indent="-567690">
              <a:lnSpc>
                <a:spcPct val="100000"/>
              </a:lnSpc>
              <a:spcBef>
                <a:spcPts val="5"/>
              </a:spcBef>
              <a:buFont typeface="Arial MT"/>
              <a:buAutoNum type="arabicPeriod"/>
              <a:tabLst>
                <a:tab pos="621665" algn="l"/>
                <a:tab pos="622300" algn="l"/>
              </a:tabLst>
            </a:pPr>
            <a:r>
              <a:rPr sz="3200" dirty="0">
                <a:solidFill>
                  <a:srgbClr val="DCDEE0"/>
                </a:solidFill>
                <a:latin typeface="MS PGothic"/>
                <a:cs typeface="MS PGothic"/>
              </a:rPr>
              <a:t>単語テスト</a:t>
            </a:r>
            <a:r>
              <a:rPr sz="3200" spc="-5" dirty="0">
                <a:solidFill>
                  <a:srgbClr val="DCDEE0"/>
                </a:solidFill>
                <a:latin typeface="MS PGothic"/>
                <a:cs typeface="MS PGothic"/>
              </a:rPr>
              <a:t>：</a:t>
            </a:r>
            <a:r>
              <a:rPr sz="3200" u="heavy" spc="-5" dirty="0">
                <a:solidFill>
                  <a:srgbClr val="DCDEE0"/>
                </a:solidFill>
                <a:uFill>
                  <a:solidFill>
                    <a:srgbClr val="DCDEE0"/>
                  </a:solidFill>
                </a:uFill>
                <a:latin typeface="Arial MT"/>
                <a:cs typeface="Arial MT"/>
                <a:hlinkClick r:id="rId4"/>
              </a:rPr>
              <a:t>https://sal.vn/32C8jo</a:t>
            </a:r>
            <a:endParaRPr sz="3200">
              <a:latin typeface="Arial MT"/>
              <a:cs typeface="Arial MT"/>
            </a:endParaRPr>
          </a:p>
          <a:p>
            <a:pPr marL="622300" indent="-567690">
              <a:lnSpc>
                <a:spcPct val="100000"/>
              </a:lnSpc>
              <a:spcBef>
                <a:spcPts val="1575"/>
              </a:spcBef>
              <a:buFont typeface="Arial MT"/>
              <a:buAutoNum type="arabicPeriod"/>
              <a:tabLst>
                <a:tab pos="621665" algn="l"/>
                <a:tab pos="622300" algn="l"/>
              </a:tabLst>
            </a:pPr>
            <a:r>
              <a:rPr sz="3200" dirty="0">
                <a:solidFill>
                  <a:srgbClr val="DCDEE0"/>
                </a:solidFill>
                <a:latin typeface="MS PGothic"/>
                <a:cs typeface="MS PGothic"/>
              </a:rPr>
              <a:t>文型リスト</a:t>
            </a:r>
            <a:r>
              <a:rPr sz="3200" spc="-5" dirty="0">
                <a:solidFill>
                  <a:srgbClr val="DCDEE0"/>
                </a:solidFill>
                <a:latin typeface="MS PGothic"/>
                <a:cs typeface="MS PGothic"/>
              </a:rPr>
              <a:t>：</a:t>
            </a:r>
            <a:r>
              <a:rPr sz="3200" u="heavy" spc="-5" dirty="0">
                <a:solidFill>
                  <a:srgbClr val="DCDEE0"/>
                </a:solidFill>
                <a:uFill>
                  <a:solidFill>
                    <a:srgbClr val="DCDEE0"/>
                  </a:solidFill>
                </a:uFill>
                <a:latin typeface="Arial MT"/>
                <a:cs typeface="Arial MT"/>
                <a:hlinkClick r:id="rId5"/>
              </a:rPr>
              <a:t>https://sal.vn/TnmGwC</a:t>
            </a:r>
            <a:endParaRPr sz="3200">
              <a:latin typeface="Arial MT"/>
              <a:cs typeface="Arial MT"/>
            </a:endParaRPr>
          </a:p>
          <a:p>
            <a:pPr marL="622300" indent="-567690">
              <a:lnSpc>
                <a:spcPct val="100000"/>
              </a:lnSpc>
              <a:spcBef>
                <a:spcPts val="1575"/>
              </a:spcBef>
              <a:buFont typeface="Arial MT"/>
              <a:buAutoNum type="arabicPeriod"/>
              <a:tabLst>
                <a:tab pos="621665" algn="l"/>
                <a:tab pos="622300" algn="l"/>
              </a:tabLst>
            </a:pPr>
            <a:r>
              <a:rPr sz="3200" spc="-5" dirty="0">
                <a:solidFill>
                  <a:srgbClr val="DCDEE0"/>
                </a:solidFill>
                <a:latin typeface="MS PGothic"/>
                <a:cs typeface="MS PGothic"/>
              </a:rPr>
              <a:t>コンピュータウイルス</a:t>
            </a:r>
            <a:r>
              <a:rPr sz="3200" spc="20" dirty="0">
                <a:solidFill>
                  <a:srgbClr val="DCDEE0"/>
                </a:solidFill>
                <a:latin typeface="MS PGothic"/>
                <a:cs typeface="MS PGothic"/>
              </a:rPr>
              <a:t>：</a:t>
            </a:r>
            <a:r>
              <a:rPr sz="3000" u="heavy" spc="-5" dirty="0">
                <a:solidFill>
                  <a:srgbClr val="DCDEE0"/>
                </a:solidFill>
                <a:uFill>
                  <a:solidFill>
                    <a:srgbClr val="DCDEE0"/>
                  </a:solidFill>
                </a:uFill>
                <a:latin typeface="Arial MT"/>
                <a:cs typeface="Arial MT"/>
                <a:hlinkClick r:id="rId6"/>
              </a:rPr>
              <a:t>https://sal.vn/NRuic</a:t>
            </a:r>
            <a:r>
              <a:rPr sz="3000" u="heavy" spc="5" dirty="0">
                <a:solidFill>
                  <a:srgbClr val="DCDEE0"/>
                </a:solidFill>
                <a:uFill>
                  <a:solidFill>
                    <a:srgbClr val="DCDEE0"/>
                  </a:solidFill>
                </a:uFill>
                <a:latin typeface="Arial MT"/>
                <a:cs typeface="Arial MT"/>
                <a:hlinkClick r:id="rId6"/>
              </a:rPr>
              <a:t>n</a:t>
            </a:r>
            <a:r>
              <a:rPr sz="3000" dirty="0">
                <a:solidFill>
                  <a:srgbClr val="DCDEE0"/>
                </a:solidFill>
                <a:latin typeface="MS PGothic"/>
                <a:cs typeface="MS PGothic"/>
              </a:rPr>
              <a:t>（</a:t>
            </a:r>
            <a:r>
              <a:rPr sz="3000" spc="-5" dirty="0">
                <a:solidFill>
                  <a:srgbClr val="DCDEE0"/>
                </a:solidFill>
                <a:latin typeface="Arial MT"/>
                <a:cs typeface="Arial MT"/>
              </a:rPr>
              <a:t>P33</a:t>
            </a:r>
            <a:r>
              <a:rPr sz="3000" spc="5" dirty="0">
                <a:solidFill>
                  <a:srgbClr val="DCDEE0"/>
                </a:solidFill>
                <a:latin typeface="Arial MT"/>
                <a:cs typeface="Arial MT"/>
              </a:rPr>
              <a:t>4</a:t>
            </a:r>
            <a:r>
              <a:rPr sz="3000" dirty="0">
                <a:solidFill>
                  <a:srgbClr val="DCDEE0"/>
                </a:solidFill>
                <a:latin typeface="MS PGothic"/>
                <a:cs typeface="MS PGothic"/>
              </a:rPr>
              <a:t>～</a:t>
            </a:r>
            <a:r>
              <a:rPr sz="3000" spc="-5" dirty="0">
                <a:solidFill>
                  <a:srgbClr val="DCDEE0"/>
                </a:solidFill>
                <a:latin typeface="Arial MT"/>
                <a:cs typeface="Arial MT"/>
              </a:rPr>
              <a:t>P33</a:t>
            </a:r>
            <a:r>
              <a:rPr sz="3000" spc="5" dirty="0">
                <a:solidFill>
                  <a:srgbClr val="DCDEE0"/>
                </a:solidFill>
                <a:latin typeface="Arial MT"/>
                <a:cs typeface="Arial MT"/>
              </a:rPr>
              <a:t>9</a:t>
            </a:r>
            <a:r>
              <a:rPr sz="3000" dirty="0">
                <a:solidFill>
                  <a:srgbClr val="DCDEE0"/>
                </a:solidFill>
                <a:latin typeface="MS PGothic"/>
                <a:cs typeface="MS PGothic"/>
              </a:rPr>
              <a:t>）</a:t>
            </a:r>
            <a:endParaRPr sz="3000">
              <a:latin typeface="MS PGothic"/>
              <a:cs typeface="MS PGothic"/>
            </a:endParaRPr>
          </a:p>
          <a:p>
            <a:pPr>
              <a:lnSpc>
                <a:spcPct val="100000"/>
              </a:lnSpc>
              <a:spcBef>
                <a:spcPts val="35"/>
              </a:spcBef>
            </a:pPr>
            <a:endParaRPr sz="4950">
              <a:latin typeface="MS PGothic"/>
              <a:cs typeface="MS PGothic"/>
            </a:endParaRPr>
          </a:p>
          <a:p>
            <a:pPr marL="622300" indent="-609600">
              <a:lnSpc>
                <a:spcPct val="100000"/>
              </a:lnSpc>
              <a:buChar char="➢"/>
              <a:tabLst>
                <a:tab pos="621665" algn="l"/>
                <a:tab pos="622300" algn="l"/>
              </a:tabLst>
            </a:pPr>
            <a:r>
              <a:rPr sz="3000" dirty="0">
                <a:latin typeface="MS PGothic"/>
                <a:cs typeface="MS PGothic"/>
              </a:rPr>
              <a:t>予習してから、</a:t>
            </a:r>
            <a:r>
              <a:rPr sz="3000" u="heavy" dirty="0">
                <a:solidFill>
                  <a:srgbClr val="0000FF"/>
                </a:solidFill>
                <a:uFill>
                  <a:solidFill>
                    <a:srgbClr val="0000FF"/>
                  </a:solidFill>
                </a:uFill>
                <a:latin typeface="MS PGothic"/>
                <a:cs typeface="MS PGothic"/>
                <a:hlinkClick r:id="rId7"/>
              </a:rPr>
              <a:t>予習フォーム</a:t>
            </a:r>
            <a:r>
              <a:rPr sz="3000" spc="-5" dirty="0">
                <a:latin typeface="MS PGothic"/>
                <a:cs typeface="MS PGothic"/>
              </a:rPr>
              <a:t>を実施します</a:t>
            </a:r>
            <a:endParaRPr sz="3000">
              <a:latin typeface="MS PGothic"/>
              <a:cs typeface="MS PGothic"/>
            </a:endParaRPr>
          </a:p>
          <a:p>
            <a:pPr marL="523875" marR="211454" indent="-511809">
              <a:lnSpc>
                <a:spcPct val="150000"/>
              </a:lnSpc>
              <a:buFont typeface="MS PGothic"/>
              <a:buChar char="➢"/>
              <a:tabLst>
                <a:tab pos="621665" algn="l"/>
                <a:tab pos="622300" algn="l"/>
                <a:tab pos="6211570" algn="l"/>
              </a:tabLst>
            </a:pPr>
            <a:r>
              <a:rPr dirty="0"/>
              <a:t>	</a:t>
            </a:r>
            <a:r>
              <a:rPr sz="3000" dirty="0">
                <a:latin typeface="MS PGothic"/>
                <a:cs typeface="MS PGothic"/>
              </a:rPr>
              <a:t>予習フォームをサブミット したら、</a:t>
            </a:r>
            <a:r>
              <a:rPr sz="3000" u="heavy" spc="-5" dirty="0">
                <a:solidFill>
                  <a:srgbClr val="C82506"/>
                </a:solidFill>
                <a:uFill>
                  <a:solidFill>
                    <a:srgbClr val="C82506"/>
                  </a:solidFill>
                </a:uFill>
                <a:latin typeface="MS PGothic"/>
                <a:cs typeface="MS PGothic"/>
              </a:rPr>
              <a:t>クラス</a:t>
            </a:r>
            <a:r>
              <a:rPr sz="3000" u="heavy" spc="5" dirty="0">
                <a:solidFill>
                  <a:srgbClr val="C82506"/>
                </a:solidFill>
                <a:uFill>
                  <a:solidFill>
                    <a:srgbClr val="C82506"/>
                  </a:solidFill>
                </a:uFill>
                <a:latin typeface="MS PGothic"/>
                <a:cs typeface="MS PGothic"/>
              </a:rPr>
              <a:t>の</a:t>
            </a:r>
            <a:r>
              <a:rPr sz="3000" b="1" u="heavy" spc="-5" dirty="0">
                <a:solidFill>
                  <a:srgbClr val="C82506"/>
                </a:solidFill>
                <a:uFill>
                  <a:solidFill>
                    <a:srgbClr val="C82506"/>
                  </a:solidFill>
                </a:uFill>
                <a:latin typeface="Arial"/>
                <a:cs typeface="Arial"/>
              </a:rPr>
              <a:t>Slack</a:t>
            </a:r>
            <a:r>
              <a:rPr sz="3000" spc="-5" dirty="0">
                <a:latin typeface="MS PGothic"/>
                <a:cs typeface="MS PGothic"/>
              </a:rPr>
              <a:t>で報告します</a:t>
            </a:r>
            <a:r>
              <a:rPr sz="3000" dirty="0">
                <a:solidFill>
                  <a:srgbClr val="CE2A06"/>
                </a:solidFill>
                <a:latin typeface="MS PGothic"/>
                <a:cs typeface="MS PGothic"/>
              </a:rPr>
              <a:t>提出と報告期限：次の授 業の前日	</a:t>
            </a:r>
            <a:r>
              <a:rPr sz="3000" b="1" spc="-5" dirty="0">
                <a:solidFill>
                  <a:srgbClr val="CE2A06"/>
                </a:solidFill>
                <a:latin typeface="Arial"/>
                <a:cs typeface="Arial"/>
              </a:rPr>
              <a:t>13:00 </a:t>
            </a:r>
            <a:r>
              <a:rPr sz="3000" spc="-5" dirty="0">
                <a:solidFill>
                  <a:srgbClr val="CE2A06"/>
                </a:solidFill>
                <a:latin typeface="MS PGothic"/>
                <a:cs typeface="MS PGothic"/>
              </a:rPr>
              <a:t>まで</a:t>
            </a:r>
            <a:endParaRPr sz="3000">
              <a:latin typeface="MS PGothic"/>
              <a:cs typeface="MS P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6" name="object 6"/>
          <p:cNvSpPr txBox="1">
            <a:spLocks noGrp="1"/>
          </p:cNvSpPr>
          <p:nvPr>
            <p:ph type="title"/>
          </p:nvPr>
        </p:nvSpPr>
        <p:spPr>
          <a:xfrm>
            <a:off x="1304925" y="545279"/>
            <a:ext cx="2819400" cy="1000760"/>
          </a:xfrm>
          <a:prstGeom prst="rect">
            <a:avLst/>
          </a:prstGeom>
        </p:spPr>
        <p:txBody>
          <a:bodyPr vert="horz" wrap="square" lIns="0" tIns="12700" rIns="0" bIns="0" rtlCol="0">
            <a:spAutoFit/>
          </a:bodyPr>
          <a:lstStyle/>
          <a:p>
            <a:pPr marL="12700">
              <a:lnSpc>
                <a:spcPct val="100000"/>
              </a:lnSpc>
              <a:spcBef>
                <a:spcPts val="100"/>
              </a:spcBef>
            </a:pPr>
            <a:r>
              <a:rPr dirty="0"/>
              <a:t>小テスト</a:t>
            </a:r>
          </a:p>
        </p:txBody>
      </p:sp>
      <p:sp>
        <p:nvSpPr>
          <p:cNvPr id="7" name="object 7"/>
          <p:cNvSpPr txBox="1"/>
          <p:nvPr/>
        </p:nvSpPr>
        <p:spPr>
          <a:xfrm>
            <a:off x="761025" y="2995049"/>
            <a:ext cx="11508105" cy="5574030"/>
          </a:xfrm>
          <a:prstGeom prst="rect">
            <a:avLst/>
          </a:prstGeom>
          <a:solidFill>
            <a:srgbClr val="00F900">
              <a:alpha val="2349"/>
            </a:srgbClr>
          </a:solidFill>
          <a:ln w="12699">
            <a:solidFill>
              <a:srgbClr val="000000"/>
            </a:solidFill>
          </a:ln>
        </p:spPr>
        <p:txBody>
          <a:bodyPr vert="horz" wrap="square" lIns="0" tIns="1905" rIns="0" bIns="0" rtlCol="0">
            <a:spAutoFit/>
          </a:bodyPr>
          <a:lstStyle/>
          <a:p>
            <a:pPr>
              <a:lnSpc>
                <a:spcPct val="100000"/>
              </a:lnSpc>
              <a:spcBef>
                <a:spcPts val="15"/>
              </a:spcBef>
            </a:pPr>
            <a:endParaRPr sz="5850">
              <a:latin typeface="Times New Roman"/>
              <a:cs typeface="Times New Roman"/>
            </a:endParaRPr>
          </a:p>
          <a:p>
            <a:pPr algn="ctr">
              <a:lnSpc>
                <a:spcPct val="100000"/>
              </a:lnSpc>
            </a:pPr>
            <a:r>
              <a:rPr sz="5000" dirty="0">
                <a:latin typeface="MS PGothic"/>
                <a:cs typeface="MS PGothic"/>
              </a:rPr>
              <a:t>来週の授業で</a:t>
            </a:r>
            <a:endParaRPr sz="5000">
              <a:latin typeface="MS PGothic"/>
              <a:cs typeface="MS PGothic"/>
            </a:endParaRPr>
          </a:p>
          <a:p>
            <a:pPr marL="2848610" marR="2663190" algn="ctr">
              <a:lnSpc>
                <a:spcPct val="100000"/>
              </a:lnSpc>
            </a:pPr>
            <a:r>
              <a:rPr sz="5000" dirty="0">
                <a:latin typeface="MS PGothic"/>
                <a:cs typeface="MS PGothic"/>
              </a:rPr>
              <a:t>勉強した内容について 小テストを実施します</a:t>
            </a:r>
            <a:endParaRPr sz="5000">
              <a:latin typeface="MS PGothic"/>
              <a:cs typeface="MS PGothic"/>
            </a:endParaRPr>
          </a:p>
          <a:p>
            <a:pPr>
              <a:lnSpc>
                <a:spcPct val="100000"/>
              </a:lnSpc>
              <a:spcBef>
                <a:spcPts val="40"/>
              </a:spcBef>
            </a:pPr>
            <a:endParaRPr sz="4650">
              <a:latin typeface="MS PGothic"/>
              <a:cs typeface="MS PGothic"/>
            </a:endParaRPr>
          </a:p>
          <a:p>
            <a:pPr algn="ctr">
              <a:lnSpc>
                <a:spcPct val="100000"/>
              </a:lnSpc>
            </a:pPr>
            <a:r>
              <a:rPr sz="5000" spc="-5" dirty="0">
                <a:latin typeface="MS PGothic"/>
                <a:cs typeface="MS PGothic"/>
              </a:rPr>
              <a:t>しっかり復習しておいてください！</a:t>
            </a:r>
            <a:endParaRPr sz="5000">
              <a:latin typeface="MS PGothic"/>
              <a:cs typeface="MS PGothic"/>
            </a:endParaRPr>
          </a:p>
        </p:txBody>
      </p:sp>
      <p:pic>
        <p:nvPicPr>
          <p:cNvPr id="8" name="object 8"/>
          <p:cNvPicPr/>
          <p:nvPr/>
        </p:nvPicPr>
        <p:blipFill>
          <a:blip r:embed="rId3" cstate="print"/>
          <a:stretch>
            <a:fillRect/>
          </a:stretch>
        </p:blipFill>
        <p:spPr>
          <a:xfrm>
            <a:off x="9734687" y="630222"/>
            <a:ext cx="2083345" cy="1916061"/>
          </a:xfrm>
          <a:prstGeom prst="rect">
            <a:avLst/>
          </a:prstGeom>
        </p:spPr>
      </p:pic>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10389" y="2965450"/>
              <a:ext cx="12784100" cy="3289400"/>
            </a:xfrm>
            <a:prstGeom prst="rect">
              <a:avLst/>
            </a:prstGeom>
          </p:spPr>
        </p:pic>
        <p:sp>
          <p:nvSpPr>
            <p:cNvPr id="5" name="object 5"/>
            <p:cNvSpPr/>
            <p:nvPr/>
          </p:nvSpPr>
          <p:spPr>
            <a:xfrm>
              <a:off x="465990" y="3321050"/>
              <a:ext cx="12073255" cy="2578735"/>
            </a:xfrm>
            <a:custGeom>
              <a:avLst/>
              <a:gdLst/>
              <a:ahLst/>
              <a:cxnLst/>
              <a:rect l="l" t="t" r="r" b="b"/>
              <a:pathLst>
                <a:path w="12073255" h="2578735">
                  <a:moveTo>
                    <a:pt x="12072899" y="2578199"/>
                  </a:moveTo>
                  <a:lnTo>
                    <a:pt x="0" y="2578199"/>
                  </a:lnTo>
                  <a:lnTo>
                    <a:pt x="0" y="0"/>
                  </a:lnTo>
                  <a:lnTo>
                    <a:pt x="12072899" y="0"/>
                  </a:lnTo>
                  <a:lnTo>
                    <a:pt x="12072899" y="2578199"/>
                  </a:lnTo>
                  <a:close/>
                </a:path>
              </a:pathLst>
            </a:custGeom>
            <a:solidFill>
              <a:srgbClr val="FFFFFF">
                <a:alpha val="81568"/>
              </a:srgbClr>
            </a:solidFill>
          </p:spPr>
          <p:txBody>
            <a:bodyPr wrap="square" lIns="0" tIns="0" rIns="0" bIns="0" rtlCol="0"/>
            <a:lstStyle/>
            <a:p>
              <a:endParaRPr/>
            </a:p>
          </p:txBody>
        </p:sp>
      </p:grpSp>
      <p:sp>
        <p:nvSpPr>
          <p:cNvPr id="6" name="object 6"/>
          <p:cNvSpPr txBox="1">
            <a:spLocks noGrp="1"/>
          </p:cNvSpPr>
          <p:nvPr>
            <p:ph type="body" idx="1"/>
          </p:nvPr>
        </p:nvSpPr>
        <p:spPr>
          <a:prstGeom prst="rect">
            <a:avLst/>
          </a:prstGeom>
        </p:spPr>
        <p:txBody>
          <a:bodyPr vert="horz" wrap="square" lIns="0" tIns="253365" rIns="0" bIns="0" rtlCol="0">
            <a:spAutoFit/>
          </a:bodyPr>
          <a:lstStyle/>
          <a:p>
            <a:pPr marL="3688079" marR="2390775" indent="-1290320">
              <a:lnSpc>
                <a:spcPct val="114999"/>
              </a:lnSpc>
              <a:spcBef>
                <a:spcPts val="1995"/>
              </a:spcBef>
            </a:pPr>
            <a:r>
              <a:rPr dirty="0"/>
              <a:t>今日の授業は終わりです </a:t>
            </a:r>
            <a:r>
              <a:rPr spc="-5" dirty="0"/>
              <a:t>また会いましょう</a:t>
            </a:r>
          </a:p>
        </p:txBody>
      </p:sp>
      <p:pic>
        <p:nvPicPr>
          <p:cNvPr id="7" name="object 7"/>
          <p:cNvPicPr/>
          <p:nvPr/>
        </p:nvPicPr>
        <p:blipFill>
          <a:blip r:embed="rId4" cstate="print"/>
          <a:stretch>
            <a:fillRect/>
          </a:stretch>
        </p:blipFill>
        <p:spPr>
          <a:xfrm>
            <a:off x="110389" y="5742547"/>
            <a:ext cx="12784100" cy="2564764"/>
          </a:xfrm>
          <a:prstGeom prst="rect">
            <a:avLst/>
          </a:prstGeom>
        </p:spPr>
      </p:pic>
      <p:sp>
        <p:nvSpPr>
          <p:cNvPr id="8" name="object 8"/>
          <p:cNvSpPr txBox="1"/>
          <p:nvPr/>
        </p:nvSpPr>
        <p:spPr>
          <a:xfrm>
            <a:off x="465990" y="6098147"/>
            <a:ext cx="12073255" cy="1384300"/>
          </a:xfrm>
          <a:prstGeom prst="rect">
            <a:avLst/>
          </a:prstGeom>
          <a:solidFill>
            <a:srgbClr val="FFFFFF">
              <a:alpha val="81568"/>
            </a:srgbClr>
          </a:solidFill>
        </p:spPr>
        <p:txBody>
          <a:bodyPr vert="horz" wrap="square" lIns="0" tIns="210820" rIns="0" bIns="0" rtlCol="0">
            <a:spAutoFit/>
          </a:bodyPr>
          <a:lstStyle/>
          <a:p>
            <a:pPr algn="ctr">
              <a:lnSpc>
                <a:spcPct val="100000"/>
              </a:lnSpc>
              <a:spcBef>
                <a:spcPts val="1660"/>
              </a:spcBef>
            </a:pPr>
            <a:r>
              <a:rPr sz="5300" i="1" spc="-5" dirty="0">
                <a:solidFill>
                  <a:srgbClr val="C82506"/>
                </a:solidFill>
                <a:latin typeface="Arial"/>
                <a:cs typeface="Arial"/>
              </a:rPr>
              <a:t>Hẹn</a:t>
            </a:r>
            <a:r>
              <a:rPr sz="5300" i="1" spc="-30" dirty="0">
                <a:solidFill>
                  <a:srgbClr val="C82506"/>
                </a:solidFill>
                <a:latin typeface="Arial"/>
                <a:cs typeface="Arial"/>
              </a:rPr>
              <a:t> </a:t>
            </a:r>
            <a:r>
              <a:rPr sz="5300" i="1" spc="-5" dirty="0">
                <a:solidFill>
                  <a:srgbClr val="C82506"/>
                </a:solidFill>
                <a:latin typeface="Arial"/>
                <a:cs typeface="Arial"/>
              </a:rPr>
              <a:t>gặp</a:t>
            </a:r>
            <a:r>
              <a:rPr sz="5300" i="1" spc="-25" dirty="0">
                <a:solidFill>
                  <a:srgbClr val="C82506"/>
                </a:solidFill>
                <a:latin typeface="Arial"/>
                <a:cs typeface="Arial"/>
              </a:rPr>
              <a:t> </a:t>
            </a:r>
            <a:r>
              <a:rPr sz="5300" i="1" spc="-5" dirty="0">
                <a:solidFill>
                  <a:srgbClr val="C82506"/>
                </a:solidFill>
                <a:latin typeface="Arial"/>
                <a:cs typeface="Arial"/>
              </a:rPr>
              <a:t>lại</a:t>
            </a:r>
            <a:r>
              <a:rPr sz="5300" i="1" spc="-25" dirty="0">
                <a:solidFill>
                  <a:srgbClr val="C82506"/>
                </a:solidFill>
                <a:latin typeface="Arial"/>
                <a:cs typeface="Arial"/>
              </a:rPr>
              <a:t> </a:t>
            </a:r>
            <a:r>
              <a:rPr sz="5300" i="1" spc="-5" dirty="0">
                <a:solidFill>
                  <a:srgbClr val="C82506"/>
                </a:solidFill>
                <a:latin typeface="Arial"/>
                <a:cs typeface="Arial"/>
              </a:rPr>
              <a:t>lần</a:t>
            </a:r>
            <a:r>
              <a:rPr sz="5300" i="1" spc="-25" dirty="0">
                <a:solidFill>
                  <a:srgbClr val="C82506"/>
                </a:solidFill>
                <a:latin typeface="Arial"/>
                <a:cs typeface="Arial"/>
              </a:rPr>
              <a:t> </a:t>
            </a:r>
            <a:r>
              <a:rPr sz="5300" i="1" dirty="0">
                <a:solidFill>
                  <a:srgbClr val="C82506"/>
                </a:solidFill>
                <a:latin typeface="Arial"/>
                <a:cs typeface="Arial"/>
              </a:rPr>
              <a:t>sau</a:t>
            </a:r>
            <a:endParaRPr sz="53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nvGrpSpPr>
          <p:cNvPr id="3" name="object 3"/>
          <p:cNvGrpSpPr/>
          <p:nvPr/>
        </p:nvGrpSpPr>
        <p:grpSpPr>
          <a:xfrm>
            <a:off x="291238" y="0"/>
            <a:ext cx="397510" cy="2223135"/>
            <a:chOff x="291238" y="0"/>
            <a:chExt cx="397510" cy="2223135"/>
          </a:xfrm>
        </p:grpSpPr>
        <p:pic>
          <p:nvPicPr>
            <p:cNvPr id="4" name="object 4"/>
            <p:cNvPicPr/>
            <p:nvPr/>
          </p:nvPicPr>
          <p:blipFill>
            <a:blip r:embed="rId2" cstate="print"/>
            <a:stretch>
              <a:fillRect/>
            </a:stretch>
          </p:blipFill>
          <p:spPr>
            <a:xfrm>
              <a:off x="291238" y="0"/>
              <a:ext cx="396900" cy="2221308"/>
            </a:xfrm>
            <a:prstGeom prst="rect">
              <a:avLst/>
            </a:prstGeom>
          </p:spPr>
        </p:pic>
        <p:sp>
          <p:nvSpPr>
            <p:cNvPr id="5" name="object 5"/>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graphicFrame>
        <p:nvGraphicFramePr>
          <p:cNvPr id="6" name="object 6"/>
          <p:cNvGraphicFramePr>
            <a:graphicFrameLocks noGrp="1"/>
          </p:cNvGraphicFramePr>
          <p:nvPr>
            <p:extLst>
              <p:ext uri="{D42A27DB-BD31-4B8C-83A1-F6EECF244321}">
                <p14:modId xmlns:p14="http://schemas.microsoft.com/office/powerpoint/2010/main" val="2354852121"/>
              </p:ext>
            </p:extLst>
          </p:nvPr>
        </p:nvGraphicFramePr>
        <p:xfrm>
          <a:off x="677998" y="2311740"/>
          <a:ext cx="11830685" cy="6041496"/>
        </p:xfrm>
        <a:graphic>
          <a:graphicData uri="http://schemas.openxmlformats.org/drawingml/2006/table">
            <a:tbl>
              <a:tblPr firstRow="1" bandRow="1">
                <a:tableStyleId>{2D5ABB26-0587-4C30-8999-92F81FD0307C}</a:tableStyleId>
              </a:tblPr>
              <a:tblGrid>
                <a:gridCol w="958850">
                  <a:extLst>
                    <a:ext uri="{9D8B030D-6E8A-4147-A177-3AD203B41FA5}">
                      <a16:colId xmlns:a16="http://schemas.microsoft.com/office/drawing/2014/main" val="20000"/>
                    </a:ext>
                  </a:extLst>
                </a:gridCol>
                <a:gridCol w="5008880">
                  <a:extLst>
                    <a:ext uri="{9D8B030D-6E8A-4147-A177-3AD203B41FA5}">
                      <a16:colId xmlns:a16="http://schemas.microsoft.com/office/drawing/2014/main" val="20001"/>
                    </a:ext>
                  </a:extLst>
                </a:gridCol>
                <a:gridCol w="5862955">
                  <a:extLst>
                    <a:ext uri="{9D8B030D-6E8A-4147-A177-3AD203B41FA5}">
                      <a16:colId xmlns:a16="http://schemas.microsoft.com/office/drawing/2014/main" val="20002"/>
                    </a:ext>
                  </a:extLst>
                </a:gridCol>
              </a:tblGrid>
              <a:tr h="1294324">
                <a:tc>
                  <a:txBody>
                    <a:bodyPr/>
                    <a:lstStyle/>
                    <a:p>
                      <a:pPr>
                        <a:lnSpc>
                          <a:spcPct val="100000"/>
                        </a:lnSpc>
                        <a:spcBef>
                          <a:spcPts val="10"/>
                        </a:spcBef>
                      </a:pPr>
                      <a:endParaRPr sz="2750">
                        <a:latin typeface="Times New Roman"/>
                        <a:cs typeface="Times New Roman"/>
                      </a:endParaRPr>
                    </a:p>
                    <a:p>
                      <a:pPr algn="ctr">
                        <a:lnSpc>
                          <a:spcPct val="100000"/>
                        </a:lnSpc>
                      </a:pPr>
                      <a:r>
                        <a:rPr sz="3000" b="1" spc="-5" dirty="0">
                          <a:latin typeface="Arial"/>
                          <a:cs typeface="Arial"/>
                        </a:rPr>
                        <a:t>No</a:t>
                      </a:r>
                      <a:endParaRPr sz="3000">
                        <a:latin typeface="Arial"/>
                        <a:cs typeface="Arial"/>
                      </a:endParaRPr>
                    </a:p>
                  </a:txBody>
                  <a:tcPr marL="0" marR="0" marT="127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nSpc>
                          <a:spcPct val="100000"/>
                        </a:lnSpc>
                        <a:spcBef>
                          <a:spcPts val="10"/>
                        </a:spcBef>
                      </a:pPr>
                      <a:endParaRPr sz="2750">
                        <a:latin typeface="Times New Roman"/>
                        <a:cs typeface="Times New Roman"/>
                      </a:endParaRPr>
                    </a:p>
                    <a:p>
                      <a:pPr algn="ctr">
                        <a:lnSpc>
                          <a:spcPct val="100000"/>
                        </a:lnSpc>
                      </a:pPr>
                      <a:r>
                        <a:rPr sz="3000" dirty="0">
                          <a:latin typeface="MS PGothic"/>
                          <a:cs typeface="MS PGothic"/>
                        </a:rPr>
                        <a:t>英語</a:t>
                      </a:r>
                      <a:endParaRPr sz="3000">
                        <a:latin typeface="MS PGothic"/>
                        <a:cs typeface="MS PGothic"/>
                      </a:endParaRPr>
                    </a:p>
                  </a:txBody>
                  <a:tcPr marL="0" marR="0" marT="127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tc>
                  <a:txBody>
                    <a:bodyPr/>
                    <a:lstStyle/>
                    <a:p>
                      <a:pPr>
                        <a:lnSpc>
                          <a:spcPct val="100000"/>
                        </a:lnSpc>
                        <a:spcBef>
                          <a:spcPts val="10"/>
                        </a:spcBef>
                      </a:pPr>
                      <a:endParaRPr sz="2750">
                        <a:latin typeface="Times New Roman"/>
                        <a:cs typeface="Times New Roman"/>
                      </a:endParaRPr>
                    </a:p>
                    <a:p>
                      <a:pPr algn="ctr">
                        <a:lnSpc>
                          <a:spcPct val="100000"/>
                        </a:lnSpc>
                      </a:pPr>
                      <a:r>
                        <a:rPr sz="3000" spc="-5" dirty="0">
                          <a:latin typeface="MS PGothic"/>
                          <a:cs typeface="MS PGothic"/>
                        </a:rPr>
                        <a:t>カタカタ</a:t>
                      </a:r>
                      <a:endParaRPr sz="3000">
                        <a:latin typeface="MS PGothic"/>
                        <a:cs typeface="MS PGothic"/>
                      </a:endParaRPr>
                    </a:p>
                  </a:txBody>
                  <a:tcPr marL="0" marR="0" marT="127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CEE1F3"/>
                    </a:solidFill>
                  </a:tcPr>
                </a:tc>
                <a:extLst>
                  <a:ext uri="{0D108BD9-81ED-4DB2-BD59-A6C34878D82A}">
                    <a16:rowId xmlns:a16="http://schemas.microsoft.com/office/drawing/2014/main" val="10000"/>
                  </a:ext>
                </a:extLst>
              </a:tr>
              <a:tr h="1622249">
                <a:tc>
                  <a:txBody>
                    <a:bodyPr/>
                    <a:lstStyle/>
                    <a:p>
                      <a:pPr>
                        <a:lnSpc>
                          <a:spcPct val="100000"/>
                        </a:lnSpc>
                        <a:spcBef>
                          <a:spcPts val="35"/>
                        </a:spcBef>
                      </a:pPr>
                      <a:endParaRPr sz="3850">
                        <a:latin typeface="Times New Roman"/>
                        <a:cs typeface="Times New Roman"/>
                      </a:endParaRPr>
                    </a:p>
                    <a:p>
                      <a:pPr algn="ctr">
                        <a:lnSpc>
                          <a:spcPct val="100000"/>
                        </a:lnSpc>
                        <a:spcBef>
                          <a:spcPts val="5"/>
                        </a:spcBef>
                      </a:pPr>
                      <a:r>
                        <a:rPr sz="3000" dirty="0">
                          <a:latin typeface="Times New Roman"/>
                          <a:cs typeface="Times New Roman"/>
                        </a:rPr>
                        <a:t>1</a:t>
                      </a:r>
                      <a:endParaRPr sz="3000">
                        <a:latin typeface="Times New Roman"/>
                        <a:cs typeface="Times New Roman"/>
                      </a:endParaRPr>
                    </a:p>
                  </a:txBody>
                  <a:tcPr marL="0" marR="0" marT="4445"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spcBef>
                          <a:spcPts val="35"/>
                        </a:spcBef>
                      </a:pPr>
                      <a:endParaRPr sz="3850">
                        <a:latin typeface="Times New Roman"/>
                        <a:cs typeface="Times New Roman"/>
                      </a:endParaRPr>
                    </a:p>
                    <a:p>
                      <a:pPr marL="38100">
                        <a:lnSpc>
                          <a:spcPct val="100000"/>
                        </a:lnSpc>
                        <a:spcBef>
                          <a:spcPts val="5"/>
                        </a:spcBef>
                      </a:pPr>
                      <a:r>
                        <a:rPr sz="3000" spc="-5" dirty="0">
                          <a:latin typeface="Arial MT"/>
                          <a:cs typeface="Arial MT"/>
                        </a:rPr>
                        <a:t>DES</a:t>
                      </a:r>
                      <a:endParaRPr sz="3000">
                        <a:latin typeface="Arial MT"/>
                        <a:cs typeface="Arial MT"/>
                      </a:endParaRPr>
                    </a:p>
                  </a:txBody>
                  <a:tcPr marL="0" marR="0" marT="4445"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r>
                        <a:rPr lang="ja-JP" altLang="en-US" sz="4200" dirty="0">
                          <a:latin typeface="Times New Roman"/>
                          <a:cs typeface="Times New Roman"/>
                        </a:rPr>
                        <a:t>ディーイーエス</a:t>
                      </a:r>
                      <a:endParaRPr sz="4200" dirty="0">
                        <a:latin typeface="Times New Roman"/>
                        <a:cs typeface="Times New Roman"/>
                      </a:endParaRPr>
                    </a:p>
                  </a:txBody>
                  <a:tcPr marL="0" marR="0" marT="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extLst>
                  <a:ext uri="{0D108BD9-81ED-4DB2-BD59-A6C34878D82A}">
                    <a16:rowId xmlns:a16="http://schemas.microsoft.com/office/drawing/2014/main" val="10001"/>
                  </a:ext>
                </a:extLst>
              </a:tr>
              <a:tr h="1575099">
                <a:tc>
                  <a:txBody>
                    <a:bodyPr/>
                    <a:lstStyle/>
                    <a:p>
                      <a:pPr>
                        <a:lnSpc>
                          <a:spcPct val="100000"/>
                        </a:lnSpc>
                        <a:spcBef>
                          <a:spcPts val="25"/>
                        </a:spcBef>
                      </a:pPr>
                      <a:endParaRPr sz="3700">
                        <a:latin typeface="Times New Roman"/>
                        <a:cs typeface="Times New Roman"/>
                      </a:endParaRPr>
                    </a:p>
                    <a:p>
                      <a:pPr algn="ctr">
                        <a:lnSpc>
                          <a:spcPct val="100000"/>
                        </a:lnSpc>
                      </a:pPr>
                      <a:r>
                        <a:rPr sz="3000" dirty="0">
                          <a:latin typeface="Times New Roman"/>
                          <a:cs typeface="Times New Roman"/>
                        </a:rPr>
                        <a:t>2</a:t>
                      </a:r>
                      <a:endParaRPr sz="3000">
                        <a:latin typeface="Times New Roman"/>
                        <a:cs typeface="Times New Roman"/>
                      </a:endParaRPr>
                    </a:p>
                  </a:txBody>
                  <a:tcPr marL="0" marR="0" marT="3175"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spcBef>
                          <a:spcPts val="25"/>
                        </a:spcBef>
                      </a:pPr>
                      <a:endParaRPr sz="3700">
                        <a:latin typeface="Times New Roman"/>
                        <a:cs typeface="Times New Roman"/>
                      </a:endParaRPr>
                    </a:p>
                    <a:p>
                      <a:pPr marL="38100">
                        <a:lnSpc>
                          <a:spcPct val="100000"/>
                        </a:lnSpc>
                      </a:pPr>
                      <a:r>
                        <a:rPr sz="3000" spc="-5" dirty="0">
                          <a:latin typeface="Arial MT"/>
                          <a:cs typeface="Arial MT"/>
                        </a:rPr>
                        <a:t>AES</a:t>
                      </a:r>
                      <a:endParaRPr sz="3000">
                        <a:latin typeface="Arial MT"/>
                        <a:cs typeface="Arial MT"/>
                      </a:endParaRPr>
                    </a:p>
                  </a:txBody>
                  <a:tcPr marL="0" marR="0" marT="3175"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tc>
                  <a:txBody>
                    <a:bodyPr/>
                    <a:lstStyle/>
                    <a:p>
                      <a:pPr>
                        <a:lnSpc>
                          <a:spcPct val="100000"/>
                        </a:lnSpc>
                      </a:pPr>
                      <a:r>
                        <a:rPr lang="ja-JP" altLang="en-US" sz="4200" dirty="0">
                          <a:latin typeface="Times New Roman"/>
                          <a:cs typeface="Times New Roman"/>
                        </a:rPr>
                        <a:t>エーイーエス</a:t>
                      </a:r>
                      <a:endParaRPr sz="4200" dirty="0">
                        <a:latin typeface="Times New Roman"/>
                        <a:cs typeface="Times New Roman"/>
                      </a:endParaRPr>
                    </a:p>
                  </a:txBody>
                  <a:tcPr marL="0" marR="0" marT="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tcPr>
                </a:tc>
                <a:extLst>
                  <a:ext uri="{0D108BD9-81ED-4DB2-BD59-A6C34878D82A}">
                    <a16:rowId xmlns:a16="http://schemas.microsoft.com/office/drawing/2014/main" val="10002"/>
                  </a:ext>
                </a:extLst>
              </a:tr>
              <a:tr h="1549824">
                <a:tc>
                  <a:txBody>
                    <a:bodyPr/>
                    <a:lstStyle/>
                    <a:p>
                      <a:pPr>
                        <a:lnSpc>
                          <a:spcPct val="100000"/>
                        </a:lnSpc>
                        <a:spcBef>
                          <a:spcPts val="40"/>
                        </a:spcBef>
                      </a:pPr>
                      <a:endParaRPr sz="3600">
                        <a:latin typeface="Times New Roman"/>
                        <a:cs typeface="Times New Roman"/>
                      </a:endParaRPr>
                    </a:p>
                    <a:p>
                      <a:pPr algn="ctr">
                        <a:lnSpc>
                          <a:spcPct val="100000"/>
                        </a:lnSpc>
                      </a:pPr>
                      <a:r>
                        <a:rPr sz="3000" dirty="0">
                          <a:latin typeface="Times New Roman"/>
                          <a:cs typeface="Times New Roman"/>
                        </a:rPr>
                        <a:t>3</a:t>
                      </a:r>
                      <a:endParaRPr sz="3000">
                        <a:latin typeface="Times New Roman"/>
                        <a:cs typeface="Times New Roman"/>
                      </a:endParaRPr>
                    </a:p>
                  </a:txBody>
                  <a:tcPr marL="0" marR="0" marT="508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spcBef>
                          <a:spcPts val="40"/>
                        </a:spcBef>
                      </a:pPr>
                      <a:endParaRPr sz="3600">
                        <a:latin typeface="Times New Roman"/>
                        <a:cs typeface="Times New Roman"/>
                      </a:endParaRPr>
                    </a:p>
                    <a:p>
                      <a:pPr marL="28575">
                        <a:lnSpc>
                          <a:spcPct val="100000"/>
                        </a:lnSpc>
                      </a:pPr>
                      <a:r>
                        <a:rPr sz="3000" spc="-5" dirty="0">
                          <a:latin typeface="Arial MT"/>
                          <a:cs typeface="Arial MT"/>
                        </a:rPr>
                        <a:t>RSA</a:t>
                      </a:r>
                      <a:endParaRPr sz="3000">
                        <a:latin typeface="Arial MT"/>
                        <a:cs typeface="Arial MT"/>
                      </a:endParaRPr>
                    </a:p>
                  </a:txBody>
                  <a:tcPr marL="0" marR="0" marT="508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tc>
                  <a:txBody>
                    <a:bodyPr/>
                    <a:lstStyle/>
                    <a:p>
                      <a:pPr>
                        <a:lnSpc>
                          <a:spcPct val="100000"/>
                        </a:lnSpc>
                      </a:pPr>
                      <a:r>
                        <a:rPr lang="ja-JP" altLang="en-US" sz="4200" dirty="0">
                          <a:latin typeface="Times New Roman"/>
                          <a:cs typeface="Times New Roman"/>
                        </a:rPr>
                        <a:t>アーエスーエ</a:t>
                      </a:r>
                      <a:endParaRPr sz="4200" dirty="0">
                        <a:latin typeface="Times New Roman"/>
                        <a:cs typeface="Times New Roman"/>
                      </a:endParaRPr>
                    </a:p>
                  </a:txBody>
                  <a:tcPr marL="0" marR="0" marT="0" marB="0">
                    <a:lnL w="9525">
                      <a:solidFill>
                        <a:srgbClr val="53585F"/>
                      </a:solidFill>
                      <a:prstDash val="solid"/>
                    </a:lnL>
                    <a:lnR w="9525">
                      <a:solidFill>
                        <a:srgbClr val="53585F"/>
                      </a:solidFill>
                      <a:prstDash val="solid"/>
                    </a:lnR>
                    <a:lnT w="9525">
                      <a:solidFill>
                        <a:srgbClr val="53585F"/>
                      </a:solidFill>
                      <a:prstDash val="solid"/>
                    </a:lnT>
                    <a:lnB w="9525">
                      <a:solidFill>
                        <a:srgbClr val="53585F"/>
                      </a:solidFill>
                      <a:prstDash val="solid"/>
                    </a:lnB>
                    <a:solidFill>
                      <a:srgbClr val="E3E4E7"/>
                    </a:solidFill>
                  </a:tcPr>
                </a:tc>
                <a:extLst>
                  <a:ext uri="{0D108BD9-81ED-4DB2-BD59-A6C34878D82A}">
                    <a16:rowId xmlns:a16="http://schemas.microsoft.com/office/drawing/2014/main" val="10003"/>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5</a:t>
            </a:fld>
            <a:endParaRPr dirty="0"/>
          </a:p>
        </p:txBody>
      </p:sp>
      <p:sp>
        <p:nvSpPr>
          <p:cNvPr id="7" name="object 7"/>
          <p:cNvSpPr txBox="1">
            <a:spLocks noGrp="1"/>
          </p:cNvSpPr>
          <p:nvPr>
            <p:ph type="title"/>
          </p:nvPr>
        </p:nvSpPr>
        <p:spPr>
          <a:xfrm>
            <a:off x="1304925" y="545324"/>
            <a:ext cx="9603105" cy="1000760"/>
          </a:xfrm>
          <a:prstGeom prst="rect">
            <a:avLst/>
          </a:prstGeom>
        </p:spPr>
        <p:txBody>
          <a:bodyPr vert="horz" wrap="square" lIns="0" tIns="12700" rIns="0" bIns="0" rtlCol="0">
            <a:spAutoFit/>
          </a:bodyPr>
          <a:lstStyle/>
          <a:p>
            <a:pPr marL="12700">
              <a:lnSpc>
                <a:spcPct val="100000"/>
              </a:lnSpc>
              <a:spcBef>
                <a:spcPts val="100"/>
              </a:spcBef>
            </a:pPr>
            <a:r>
              <a:rPr spc="-5" dirty="0"/>
              <a:t>アルファベット語の発声練習</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3004800" cy="9753600"/>
            <a:chOff x="0" y="0"/>
            <a:chExt cx="13004800" cy="9753600"/>
          </a:xfrm>
        </p:grpSpPr>
        <p:pic>
          <p:nvPicPr>
            <p:cNvPr id="3" name="object 3"/>
            <p:cNvPicPr/>
            <p:nvPr/>
          </p:nvPicPr>
          <p:blipFill>
            <a:blip r:embed="rId2" cstate="print"/>
            <a:stretch>
              <a:fillRect/>
            </a:stretch>
          </p:blipFill>
          <p:spPr>
            <a:xfrm>
              <a:off x="0" y="0"/>
              <a:ext cx="13004800" cy="9753600"/>
            </a:xfrm>
            <a:prstGeom prst="rect">
              <a:avLst/>
            </a:prstGeom>
          </p:spPr>
        </p:pic>
        <p:pic>
          <p:nvPicPr>
            <p:cNvPr id="4" name="object 4"/>
            <p:cNvPicPr/>
            <p:nvPr/>
          </p:nvPicPr>
          <p:blipFill>
            <a:blip r:embed="rId3" cstate="print"/>
            <a:stretch>
              <a:fillRect/>
            </a:stretch>
          </p:blipFill>
          <p:spPr>
            <a:xfrm>
              <a:off x="12099440" y="8911740"/>
              <a:ext cx="787500" cy="787500"/>
            </a:xfrm>
            <a:prstGeom prst="rect">
              <a:avLst/>
            </a:prstGeom>
          </p:spPr>
        </p:pic>
        <p:sp>
          <p:nvSpPr>
            <p:cNvPr id="5" name="object 5"/>
            <p:cNvSpPr/>
            <p:nvPr/>
          </p:nvSpPr>
          <p:spPr>
            <a:xfrm>
              <a:off x="12137539" y="8924439"/>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sp>
          <p:nvSpPr>
            <p:cNvPr id="6" name="object 6"/>
            <p:cNvSpPr/>
            <p:nvPr/>
          </p:nvSpPr>
          <p:spPr>
            <a:xfrm>
              <a:off x="0" y="1302592"/>
              <a:ext cx="13004800" cy="7148830"/>
            </a:xfrm>
            <a:custGeom>
              <a:avLst/>
              <a:gdLst/>
              <a:ahLst/>
              <a:cxnLst/>
              <a:rect l="l" t="t" r="r" b="b"/>
              <a:pathLst>
                <a:path w="13004800" h="7148830">
                  <a:moveTo>
                    <a:pt x="0" y="7148399"/>
                  </a:moveTo>
                  <a:lnTo>
                    <a:pt x="0" y="0"/>
                  </a:lnTo>
                  <a:lnTo>
                    <a:pt x="13004799" y="0"/>
                  </a:lnTo>
                  <a:lnTo>
                    <a:pt x="13004799" y="7148399"/>
                  </a:lnTo>
                  <a:lnTo>
                    <a:pt x="0" y="7148399"/>
                  </a:lnTo>
                  <a:close/>
                </a:path>
              </a:pathLst>
            </a:custGeom>
            <a:solidFill>
              <a:srgbClr val="FFFFFF">
                <a:alpha val="74508"/>
              </a:srgbClr>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言葉の確認</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279"/>
            <a:ext cx="3276600" cy="1000760"/>
          </a:xfrm>
          <a:prstGeom prst="rect">
            <a:avLst/>
          </a:prstGeom>
        </p:spPr>
        <p:txBody>
          <a:bodyPr vert="horz" wrap="square" lIns="0" tIns="12700" rIns="0" bIns="0" rtlCol="0">
            <a:spAutoFit/>
          </a:bodyPr>
          <a:lstStyle/>
          <a:p>
            <a:pPr marL="12700">
              <a:lnSpc>
                <a:spcPct val="100000"/>
              </a:lnSpc>
              <a:spcBef>
                <a:spcPts val="100"/>
              </a:spcBef>
            </a:pPr>
            <a:r>
              <a:rPr dirty="0"/>
              <a:t>言葉確認</a:t>
            </a:r>
          </a:p>
        </p:txBody>
      </p:sp>
      <p:sp>
        <p:nvSpPr>
          <p:cNvPr id="9" name="object 9"/>
          <p:cNvSpPr txBox="1"/>
          <p:nvPr/>
        </p:nvSpPr>
        <p:spPr>
          <a:xfrm>
            <a:off x="873199" y="5269684"/>
            <a:ext cx="1447800" cy="1401445"/>
          </a:xfrm>
          <a:prstGeom prst="rect">
            <a:avLst/>
          </a:prstGeom>
        </p:spPr>
        <p:txBody>
          <a:bodyPr vert="horz" wrap="square" lIns="0" tIns="212725" rIns="0" bIns="0" rtlCol="0">
            <a:spAutoFit/>
          </a:bodyPr>
          <a:lstStyle/>
          <a:p>
            <a:pPr marL="12700">
              <a:lnSpc>
                <a:spcPct val="100000"/>
              </a:lnSpc>
              <a:spcBef>
                <a:spcPts val="1675"/>
              </a:spcBef>
            </a:pPr>
            <a:r>
              <a:rPr sz="3200" dirty="0">
                <a:latin typeface="MS PGothic"/>
                <a:cs typeface="MS PGothic"/>
              </a:rPr>
              <a:t>・活動①</a:t>
            </a:r>
            <a:endParaRPr sz="3200">
              <a:latin typeface="MS PGothic"/>
              <a:cs typeface="MS PGothic"/>
            </a:endParaRPr>
          </a:p>
          <a:p>
            <a:pPr marL="12700">
              <a:lnSpc>
                <a:spcPct val="100000"/>
              </a:lnSpc>
              <a:spcBef>
                <a:spcPts val="1575"/>
              </a:spcBef>
            </a:pPr>
            <a:r>
              <a:rPr sz="3200" dirty="0">
                <a:latin typeface="MS PGothic"/>
                <a:cs typeface="MS PGothic"/>
              </a:rPr>
              <a:t>・活動②</a:t>
            </a:r>
            <a:endParaRPr sz="3200">
              <a:latin typeface="MS PGothic"/>
              <a:cs typeface="MS PGothic"/>
            </a:endParaRPr>
          </a:p>
        </p:txBody>
      </p:sp>
      <p:sp>
        <p:nvSpPr>
          <p:cNvPr id="10" name="object 10"/>
          <p:cNvSpPr txBox="1"/>
          <p:nvPr/>
        </p:nvSpPr>
        <p:spPr>
          <a:xfrm>
            <a:off x="2565449" y="5269684"/>
            <a:ext cx="4326255" cy="1401445"/>
          </a:xfrm>
          <a:prstGeom prst="rect">
            <a:avLst/>
          </a:prstGeom>
        </p:spPr>
        <p:txBody>
          <a:bodyPr vert="horz" wrap="square" lIns="0" tIns="212725" rIns="0" bIns="0" rtlCol="0">
            <a:spAutoFit/>
          </a:bodyPr>
          <a:lstStyle/>
          <a:p>
            <a:pPr marL="12700">
              <a:lnSpc>
                <a:spcPct val="100000"/>
              </a:lnSpc>
              <a:spcBef>
                <a:spcPts val="1675"/>
              </a:spcBef>
            </a:pPr>
            <a:r>
              <a:rPr sz="3200" dirty="0">
                <a:latin typeface="MS PGothic"/>
                <a:cs typeface="MS PGothic"/>
              </a:rPr>
              <a:t>言葉の音読練習</a:t>
            </a:r>
            <a:endParaRPr sz="3200">
              <a:latin typeface="MS PGothic"/>
              <a:cs typeface="MS PGothic"/>
            </a:endParaRPr>
          </a:p>
          <a:p>
            <a:pPr marL="12700">
              <a:lnSpc>
                <a:spcPct val="100000"/>
              </a:lnSpc>
              <a:spcBef>
                <a:spcPts val="1575"/>
              </a:spcBef>
            </a:pPr>
            <a:r>
              <a:rPr sz="3200" dirty="0">
                <a:latin typeface="MS PGothic"/>
                <a:cs typeface="MS PGothic"/>
              </a:rPr>
              <a:t>言葉を見て理解する練習</a:t>
            </a:r>
            <a:endParaRPr sz="3200">
              <a:latin typeface="MS PGothic"/>
              <a:cs typeface="MS PGothic"/>
            </a:endParaRPr>
          </a:p>
        </p:txBody>
      </p:sp>
      <p:sp>
        <p:nvSpPr>
          <p:cNvPr id="11" name="object 11"/>
          <p:cNvSpPr txBox="1"/>
          <p:nvPr/>
        </p:nvSpPr>
        <p:spPr>
          <a:xfrm>
            <a:off x="873199" y="6645347"/>
            <a:ext cx="1447800" cy="1401445"/>
          </a:xfrm>
          <a:prstGeom prst="rect">
            <a:avLst/>
          </a:prstGeom>
        </p:spPr>
        <p:txBody>
          <a:bodyPr vert="horz" wrap="square" lIns="0" tIns="212725" rIns="0" bIns="0" rtlCol="0">
            <a:spAutoFit/>
          </a:bodyPr>
          <a:lstStyle/>
          <a:p>
            <a:pPr marL="12700">
              <a:lnSpc>
                <a:spcPct val="100000"/>
              </a:lnSpc>
              <a:spcBef>
                <a:spcPts val="1675"/>
              </a:spcBef>
            </a:pPr>
            <a:r>
              <a:rPr sz="3200" dirty="0">
                <a:latin typeface="MS PGothic"/>
                <a:cs typeface="MS PGothic"/>
              </a:rPr>
              <a:t>・活動③</a:t>
            </a:r>
            <a:endParaRPr sz="3200">
              <a:latin typeface="MS PGothic"/>
              <a:cs typeface="MS PGothic"/>
            </a:endParaRPr>
          </a:p>
          <a:p>
            <a:pPr marL="12700">
              <a:lnSpc>
                <a:spcPct val="100000"/>
              </a:lnSpc>
              <a:spcBef>
                <a:spcPts val="1575"/>
              </a:spcBef>
            </a:pPr>
            <a:r>
              <a:rPr sz="3200" dirty="0">
                <a:latin typeface="MS PGothic"/>
                <a:cs typeface="MS PGothic"/>
              </a:rPr>
              <a:t>・活動④</a:t>
            </a:r>
            <a:endParaRPr sz="3200">
              <a:latin typeface="MS PGothic"/>
              <a:cs typeface="MS PGothic"/>
            </a:endParaRPr>
          </a:p>
        </p:txBody>
      </p:sp>
      <p:sp>
        <p:nvSpPr>
          <p:cNvPr id="12" name="object 12"/>
          <p:cNvSpPr txBox="1"/>
          <p:nvPr/>
        </p:nvSpPr>
        <p:spPr>
          <a:xfrm>
            <a:off x="2565449" y="6645347"/>
            <a:ext cx="5137150" cy="1401445"/>
          </a:xfrm>
          <a:prstGeom prst="rect">
            <a:avLst/>
          </a:prstGeom>
        </p:spPr>
        <p:txBody>
          <a:bodyPr vert="horz" wrap="square" lIns="0" tIns="12700" rIns="0" bIns="0" rtlCol="0">
            <a:spAutoFit/>
          </a:bodyPr>
          <a:lstStyle/>
          <a:p>
            <a:pPr marL="12700" marR="5080">
              <a:lnSpc>
                <a:spcPct val="141000"/>
              </a:lnSpc>
              <a:spcBef>
                <a:spcPts val="100"/>
              </a:spcBef>
            </a:pPr>
            <a:r>
              <a:rPr sz="3200" dirty="0">
                <a:latin typeface="MS PGothic"/>
                <a:cs typeface="MS PGothic"/>
              </a:rPr>
              <a:t>言葉を聞いて理解する練習 </a:t>
            </a:r>
            <a:r>
              <a:rPr sz="3200" spc="5" dirty="0">
                <a:latin typeface="MS PGothic"/>
                <a:cs typeface="MS PGothic"/>
              </a:rPr>
              <a:t> </a:t>
            </a:r>
            <a:r>
              <a:rPr sz="3200" dirty="0">
                <a:latin typeface="MS PGothic"/>
                <a:cs typeface="MS PGothic"/>
              </a:rPr>
              <a:t>覚えた語彙のアウトプット練習</a:t>
            </a:r>
            <a:endParaRPr sz="3200">
              <a:latin typeface="MS PGothic"/>
              <a:cs typeface="MS PGothic"/>
            </a:endParaRPr>
          </a:p>
        </p:txBody>
      </p:sp>
      <p:grpSp>
        <p:nvGrpSpPr>
          <p:cNvPr id="13" name="object 13"/>
          <p:cNvGrpSpPr/>
          <p:nvPr/>
        </p:nvGrpSpPr>
        <p:grpSpPr>
          <a:xfrm>
            <a:off x="897549" y="3326500"/>
            <a:ext cx="11819890" cy="4971415"/>
            <a:chOff x="897549" y="3326500"/>
            <a:chExt cx="11819890" cy="4971415"/>
          </a:xfrm>
        </p:grpSpPr>
        <p:sp>
          <p:nvSpPr>
            <p:cNvPr id="14" name="object 14"/>
            <p:cNvSpPr/>
            <p:nvPr/>
          </p:nvSpPr>
          <p:spPr>
            <a:xfrm>
              <a:off x="935649" y="6726099"/>
              <a:ext cx="8051800" cy="1534160"/>
            </a:xfrm>
            <a:custGeom>
              <a:avLst/>
              <a:gdLst/>
              <a:ahLst/>
              <a:cxnLst/>
              <a:rect l="l" t="t" r="r" b="b"/>
              <a:pathLst>
                <a:path w="8051800" h="1534159">
                  <a:moveTo>
                    <a:pt x="0" y="0"/>
                  </a:moveTo>
                  <a:lnTo>
                    <a:pt x="8051399" y="0"/>
                  </a:lnTo>
                  <a:lnTo>
                    <a:pt x="8051399" y="1533599"/>
                  </a:lnTo>
                  <a:lnTo>
                    <a:pt x="0" y="1533599"/>
                  </a:lnTo>
                  <a:lnTo>
                    <a:pt x="0" y="0"/>
                  </a:lnTo>
                  <a:close/>
                </a:path>
              </a:pathLst>
            </a:custGeom>
            <a:ln w="76199">
              <a:solidFill>
                <a:srgbClr val="C82506"/>
              </a:solidFill>
            </a:ln>
          </p:spPr>
          <p:txBody>
            <a:bodyPr wrap="square" lIns="0" tIns="0" rIns="0" bIns="0" rtlCol="0"/>
            <a:lstStyle/>
            <a:p>
              <a:endParaRPr/>
            </a:p>
          </p:txBody>
        </p:sp>
        <p:sp>
          <p:nvSpPr>
            <p:cNvPr id="15" name="object 15"/>
            <p:cNvSpPr/>
            <p:nvPr/>
          </p:nvSpPr>
          <p:spPr>
            <a:xfrm>
              <a:off x="6552374" y="3326500"/>
              <a:ext cx="6165215" cy="3435350"/>
            </a:xfrm>
            <a:custGeom>
              <a:avLst/>
              <a:gdLst/>
              <a:ahLst/>
              <a:cxnLst/>
              <a:rect l="l" t="t" r="r" b="b"/>
              <a:pathLst>
                <a:path w="6165215" h="3435350">
                  <a:moveTo>
                    <a:pt x="5756049" y="2453699"/>
                  </a:moveTo>
                  <a:lnTo>
                    <a:pt x="408949" y="2453699"/>
                  </a:lnTo>
                  <a:lnTo>
                    <a:pt x="361257" y="2450948"/>
                  </a:lnTo>
                  <a:lnTo>
                    <a:pt x="315181" y="2442899"/>
                  </a:lnTo>
                  <a:lnTo>
                    <a:pt x="271027" y="2429858"/>
                  </a:lnTo>
                  <a:lnTo>
                    <a:pt x="229104" y="2412133"/>
                  </a:lnTo>
                  <a:lnTo>
                    <a:pt x="189716" y="2390031"/>
                  </a:lnTo>
                  <a:lnTo>
                    <a:pt x="153172" y="2363858"/>
                  </a:lnTo>
                  <a:lnTo>
                    <a:pt x="119778" y="2333921"/>
                  </a:lnTo>
                  <a:lnTo>
                    <a:pt x="89841" y="2300527"/>
                  </a:lnTo>
                  <a:lnTo>
                    <a:pt x="63668" y="2263983"/>
                  </a:lnTo>
                  <a:lnTo>
                    <a:pt x="41566" y="2224595"/>
                  </a:lnTo>
                  <a:lnTo>
                    <a:pt x="23841" y="2182672"/>
                  </a:lnTo>
                  <a:lnTo>
                    <a:pt x="10800" y="2138518"/>
                  </a:lnTo>
                  <a:lnTo>
                    <a:pt x="2751" y="2092442"/>
                  </a:lnTo>
                  <a:lnTo>
                    <a:pt x="0" y="2044749"/>
                  </a:lnTo>
                  <a:lnTo>
                    <a:pt x="0" y="408949"/>
                  </a:lnTo>
                  <a:lnTo>
                    <a:pt x="2751" y="361257"/>
                  </a:lnTo>
                  <a:lnTo>
                    <a:pt x="10800" y="315181"/>
                  </a:lnTo>
                  <a:lnTo>
                    <a:pt x="23841" y="271027"/>
                  </a:lnTo>
                  <a:lnTo>
                    <a:pt x="41566" y="229104"/>
                  </a:lnTo>
                  <a:lnTo>
                    <a:pt x="63668" y="189716"/>
                  </a:lnTo>
                  <a:lnTo>
                    <a:pt x="89841" y="153172"/>
                  </a:lnTo>
                  <a:lnTo>
                    <a:pt x="119778" y="119778"/>
                  </a:lnTo>
                  <a:lnTo>
                    <a:pt x="153172" y="89841"/>
                  </a:lnTo>
                  <a:lnTo>
                    <a:pt x="189716" y="63668"/>
                  </a:lnTo>
                  <a:lnTo>
                    <a:pt x="229104" y="41566"/>
                  </a:lnTo>
                  <a:lnTo>
                    <a:pt x="271027" y="23841"/>
                  </a:lnTo>
                  <a:lnTo>
                    <a:pt x="315181" y="10800"/>
                  </a:lnTo>
                  <a:lnTo>
                    <a:pt x="361257" y="2751"/>
                  </a:lnTo>
                  <a:lnTo>
                    <a:pt x="408949" y="0"/>
                  </a:lnTo>
                  <a:lnTo>
                    <a:pt x="5756049" y="0"/>
                  </a:lnTo>
                  <a:lnTo>
                    <a:pt x="5809803" y="3546"/>
                  </a:lnTo>
                  <a:lnTo>
                    <a:pt x="5862181" y="14010"/>
                  </a:lnTo>
                  <a:lnTo>
                    <a:pt x="5912548" y="31129"/>
                  </a:lnTo>
                  <a:lnTo>
                    <a:pt x="5960267" y="54639"/>
                  </a:lnTo>
                  <a:lnTo>
                    <a:pt x="6004703" y="84276"/>
                  </a:lnTo>
                  <a:lnTo>
                    <a:pt x="6045221" y="119778"/>
                  </a:lnTo>
                  <a:lnTo>
                    <a:pt x="6080722" y="160296"/>
                  </a:lnTo>
                  <a:lnTo>
                    <a:pt x="6110360" y="204732"/>
                  </a:lnTo>
                  <a:lnTo>
                    <a:pt x="6133870" y="252451"/>
                  </a:lnTo>
                  <a:lnTo>
                    <a:pt x="6150989" y="302818"/>
                  </a:lnTo>
                  <a:lnTo>
                    <a:pt x="6161453" y="355196"/>
                  </a:lnTo>
                  <a:lnTo>
                    <a:pt x="6164999" y="408949"/>
                  </a:lnTo>
                  <a:lnTo>
                    <a:pt x="6164999" y="2044749"/>
                  </a:lnTo>
                  <a:lnTo>
                    <a:pt x="6162248" y="2092442"/>
                  </a:lnTo>
                  <a:lnTo>
                    <a:pt x="6154199" y="2138518"/>
                  </a:lnTo>
                  <a:lnTo>
                    <a:pt x="6141158" y="2182672"/>
                  </a:lnTo>
                  <a:lnTo>
                    <a:pt x="6123433" y="2224595"/>
                  </a:lnTo>
                  <a:lnTo>
                    <a:pt x="6101331" y="2263983"/>
                  </a:lnTo>
                  <a:lnTo>
                    <a:pt x="6075158" y="2300527"/>
                  </a:lnTo>
                  <a:lnTo>
                    <a:pt x="6045221" y="2333921"/>
                  </a:lnTo>
                  <a:lnTo>
                    <a:pt x="6011827" y="2363858"/>
                  </a:lnTo>
                  <a:lnTo>
                    <a:pt x="5975283" y="2390031"/>
                  </a:lnTo>
                  <a:lnTo>
                    <a:pt x="5935895" y="2412133"/>
                  </a:lnTo>
                  <a:lnTo>
                    <a:pt x="5893971" y="2429858"/>
                  </a:lnTo>
                  <a:lnTo>
                    <a:pt x="5849818" y="2442899"/>
                  </a:lnTo>
                  <a:lnTo>
                    <a:pt x="5803742" y="2450948"/>
                  </a:lnTo>
                  <a:lnTo>
                    <a:pt x="5756049" y="2453699"/>
                  </a:lnTo>
                  <a:close/>
                </a:path>
                <a:path w="6165215" h="3435350">
                  <a:moveTo>
                    <a:pt x="1064140" y="3435056"/>
                  </a:moveTo>
                  <a:lnTo>
                    <a:pt x="1027499" y="2453699"/>
                  </a:lnTo>
                  <a:lnTo>
                    <a:pt x="2568749" y="2453699"/>
                  </a:lnTo>
                  <a:lnTo>
                    <a:pt x="1064140" y="3435056"/>
                  </a:lnTo>
                  <a:close/>
                </a:path>
              </a:pathLst>
            </a:custGeom>
            <a:solidFill>
              <a:srgbClr val="C82506"/>
            </a:solidFill>
          </p:spPr>
          <p:txBody>
            <a:bodyPr wrap="square" lIns="0" tIns="0" rIns="0" bIns="0" rtlCol="0"/>
            <a:lstStyle/>
            <a:p>
              <a:endParaRPr/>
            </a:p>
          </p:txBody>
        </p:sp>
      </p:grpSp>
      <p:sp>
        <p:nvSpPr>
          <p:cNvPr id="16" name="object 16"/>
          <p:cNvSpPr txBox="1"/>
          <p:nvPr/>
        </p:nvSpPr>
        <p:spPr>
          <a:xfrm>
            <a:off x="847799" y="2592523"/>
            <a:ext cx="11543665" cy="2726055"/>
          </a:xfrm>
          <a:prstGeom prst="rect">
            <a:avLst/>
          </a:prstGeom>
        </p:spPr>
        <p:txBody>
          <a:bodyPr vert="horz" wrap="square" lIns="0" tIns="12700" rIns="0" bIns="0" rtlCol="0">
            <a:spAutoFit/>
          </a:bodyPr>
          <a:lstStyle/>
          <a:p>
            <a:pPr marL="38100" marR="141605">
              <a:lnSpc>
                <a:spcPct val="114999"/>
              </a:lnSpc>
              <a:spcBef>
                <a:spcPts val="100"/>
              </a:spcBef>
            </a:pPr>
            <a:r>
              <a:rPr sz="3200" dirty="0">
                <a:latin typeface="MS PGothic"/>
                <a:cs typeface="MS PGothic"/>
              </a:rPr>
              <a:t>「コンピュータウイル</a:t>
            </a:r>
            <a:r>
              <a:rPr sz="3200" spc="-10" dirty="0">
                <a:latin typeface="MS PGothic"/>
                <a:cs typeface="MS PGothic"/>
              </a:rPr>
              <a:t>ス</a:t>
            </a:r>
            <a:r>
              <a:rPr sz="3200" dirty="0">
                <a:latin typeface="Arial MT"/>
                <a:cs typeface="Arial MT"/>
              </a:rPr>
              <a:t>(2</a:t>
            </a:r>
            <a:r>
              <a:rPr sz="3200" spc="-5" dirty="0">
                <a:latin typeface="Arial MT"/>
                <a:cs typeface="Arial MT"/>
              </a:rPr>
              <a:t>)</a:t>
            </a:r>
            <a:r>
              <a:rPr sz="3200" dirty="0">
                <a:latin typeface="MS PGothic"/>
                <a:cs typeface="MS PGothic"/>
              </a:rPr>
              <a:t>」</a:t>
            </a:r>
            <a:r>
              <a:rPr sz="3200" spc="-5" dirty="0">
                <a:latin typeface="MS PGothic"/>
                <a:cs typeface="MS PGothic"/>
              </a:rPr>
              <a:t>の</a:t>
            </a:r>
            <a:r>
              <a:rPr sz="3200" u="heavy" dirty="0">
                <a:solidFill>
                  <a:srgbClr val="0000FF"/>
                </a:solidFill>
                <a:uFill>
                  <a:solidFill>
                    <a:srgbClr val="0000FF"/>
                  </a:solidFill>
                </a:uFill>
                <a:latin typeface="MS PGothic"/>
                <a:cs typeface="MS PGothic"/>
                <a:hlinkClick r:id="rId4"/>
              </a:rPr>
              <a:t>単語リス</a:t>
            </a:r>
            <a:r>
              <a:rPr sz="3200" u="heavy" spc="-5" dirty="0">
                <a:solidFill>
                  <a:srgbClr val="0000FF"/>
                </a:solidFill>
                <a:uFill>
                  <a:solidFill>
                    <a:srgbClr val="0000FF"/>
                  </a:solidFill>
                </a:uFill>
                <a:latin typeface="MS PGothic"/>
                <a:cs typeface="MS PGothic"/>
                <a:hlinkClick r:id="rId4"/>
              </a:rPr>
              <a:t>ト</a:t>
            </a:r>
            <a:r>
              <a:rPr sz="3200" spc="-5" dirty="0">
                <a:latin typeface="MS PGothic"/>
                <a:cs typeface="MS PGothic"/>
              </a:rPr>
              <a:t>をペアで聞き取りを練習しま す。</a:t>
            </a:r>
            <a:endParaRPr sz="3200">
              <a:latin typeface="MS PGothic"/>
              <a:cs typeface="MS PGothic"/>
            </a:endParaRPr>
          </a:p>
          <a:p>
            <a:pPr marL="5909945">
              <a:lnSpc>
                <a:spcPts val="3579"/>
              </a:lnSpc>
            </a:pPr>
            <a:r>
              <a:rPr sz="3200" dirty="0">
                <a:solidFill>
                  <a:srgbClr val="FFFFFF"/>
                </a:solidFill>
                <a:latin typeface="MS PGothic"/>
                <a:cs typeface="MS PGothic"/>
              </a:rPr>
              <a:t>活動①と②を事前学習で自習</a:t>
            </a:r>
            <a:endParaRPr sz="3200">
              <a:latin typeface="MS PGothic"/>
              <a:cs typeface="MS PGothic"/>
            </a:endParaRPr>
          </a:p>
          <a:p>
            <a:pPr marL="38100">
              <a:lnSpc>
                <a:spcPts val="3720"/>
              </a:lnSpc>
              <a:spcBef>
                <a:spcPts val="1410"/>
              </a:spcBef>
            </a:pPr>
            <a:r>
              <a:rPr sz="3200" dirty="0">
                <a:latin typeface="MS PGothic"/>
                <a:cs typeface="MS PGothic"/>
              </a:rPr>
              <a:t>言葉を覚えるには、以下の練習が</a:t>
            </a:r>
            <a:r>
              <a:rPr sz="3200" spc="-2490" dirty="0">
                <a:latin typeface="MS PGothic"/>
                <a:cs typeface="MS PGothic"/>
              </a:rPr>
              <a:t>必</a:t>
            </a:r>
            <a:r>
              <a:rPr sz="4800" spc="-7" baseline="13888" dirty="0">
                <a:solidFill>
                  <a:srgbClr val="FFFFFF"/>
                </a:solidFill>
                <a:latin typeface="MS PGothic"/>
                <a:cs typeface="MS PGothic"/>
              </a:rPr>
              <a:t>し</a:t>
            </a:r>
            <a:r>
              <a:rPr sz="4800" spc="-4365" baseline="13888" dirty="0">
                <a:solidFill>
                  <a:srgbClr val="FFFFFF"/>
                </a:solidFill>
                <a:latin typeface="MS PGothic"/>
                <a:cs typeface="MS PGothic"/>
              </a:rPr>
              <a:t>た</a:t>
            </a:r>
            <a:r>
              <a:rPr sz="3200" spc="-295" dirty="0">
                <a:latin typeface="MS PGothic"/>
                <a:cs typeface="MS PGothic"/>
              </a:rPr>
              <a:t>要</a:t>
            </a:r>
            <a:r>
              <a:rPr sz="4800" spc="-3990" baseline="13888" dirty="0">
                <a:solidFill>
                  <a:srgbClr val="FFFFFF"/>
                </a:solidFill>
                <a:latin typeface="MS PGothic"/>
                <a:cs typeface="MS PGothic"/>
              </a:rPr>
              <a:t>た</a:t>
            </a:r>
            <a:r>
              <a:rPr sz="3200" spc="-235" dirty="0">
                <a:latin typeface="MS PGothic"/>
                <a:cs typeface="MS PGothic"/>
              </a:rPr>
              <a:t>で</a:t>
            </a:r>
            <a:r>
              <a:rPr sz="4800" spc="-4357" baseline="13888" dirty="0">
                <a:solidFill>
                  <a:srgbClr val="FFFFFF"/>
                </a:solidFill>
                <a:latin typeface="MS PGothic"/>
                <a:cs typeface="MS PGothic"/>
              </a:rPr>
              <a:t>め</a:t>
            </a:r>
            <a:r>
              <a:rPr sz="3200" spc="-175" dirty="0">
                <a:latin typeface="MS PGothic"/>
                <a:cs typeface="MS PGothic"/>
              </a:rPr>
              <a:t>す</a:t>
            </a:r>
            <a:r>
              <a:rPr sz="4800" spc="-2932" baseline="13888" dirty="0">
                <a:solidFill>
                  <a:srgbClr val="FFFFFF"/>
                </a:solidFill>
                <a:latin typeface="MS PGothic"/>
                <a:cs typeface="MS PGothic"/>
              </a:rPr>
              <a:t>、</a:t>
            </a:r>
            <a:r>
              <a:rPr sz="3200" spc="-175" dirty="0">
                <a:latin typeface="MS PGothic"/>
                <a:cs typeface="MS PGothic"/>
              </a:rPr>
              <a:t>。</a:t>
            </a:r>
            <a:r>
              <a:rPr sz="4800" spc="-7" baseline="13888" dirty="0">
                <a:solidFill>
                  <a:srgbClr val="FFFFFF"/>
                </a:solidFill>
                <a:latin typeface="MS PGothic"/>
                <a:cs typeface="MS PGothic"/>
              </a:rPr>
              <a:t>授業中で活動③と④を</a:t>
            </a:r>
            <a:endParaRPr sz="4800" baseline="13888">
              <a:latin typeface="MS PGothic"/>
              <a:cs typeface="MS PGothic"/>
            </a:endParaRPr>
          </a:p>
          <a:p>
            <a:pPr marL="5909945">
              <a:lnSpc>
                <a:spcPts val="3720"/>
              </a:lnSpc>
            </a:pPr>
            <a:r>
              <a:rPr sz="3200" dirty="0">
                <a:solidFill>
                  <a:srgbClr val="FFFFFF"/>
                </a:solidFill>
                <a:latin typeface="MS PGothic"/>
                <a:cs typeface="MS PGothic"/>
              </a:rPr>
              <a:t>実施します。</a:t>
            </a:r>
            <a:endParaRPr sz="3200">
              <a:latin typeface="MS PGothic"/>
              <a:cs typeface="MS PGothic"/>
            </a:endParaRPr>
          </a:p>
        </p:txBody>
      </p:sp>
      <p:sp>
        <p:nvSpPr>
          <p:cNvPr id="17" name="object 17"/>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DE1F00"/>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545279"/>
            <a:ext cx="3276600" cy="1000760"/>
          </a:xfrm>
          <a:prstGeom prst="rect">
            <a:avLst/>
          </a:prstGeom>
        </p:spPr>
        <p:txBody>
          <a:bodyPr vert="horz" wrap="square" lIns="0" tIns="12700" rIns="0" bIns="0" rtlCol="0">
            <a:spAutoFit/>
          </a:bodyPr>
          <a:lstStyle/>
          <a:p>
            <a:pPr marL="12700">
              <a:lnSpc>
                <a:spcPct val="100000"/>
              </a:lnSpc>
              <a:spcBef>
                <a:spcPts val="100"/>
              </a:spcBef>
            </a:pPr>
            <a:r>
              <a:rPr dirty="0"/>
              <a:t>言葉確認</a:t>
            </a:r>
          </a:p>
        </p:txBody>
      </p:sp>
      <p:sp>
        <p:nvSpPr>
          <p:cNvPr id="10" name="object 10"/>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8</a:t>
            </a:fld>
            <a:endParaRPr dirty="0"/>
          </a:p>
        </p:txBody>
      </p:sp>
      <p:sp>
        <p:nvSpPr>
          <p:cNvPr id="9" name="object 9"/>
          <p:cNvSpPr txBox="1"/>
          <p:nvPr/>
        </p:nvSpPr>
        <p:spPr>
          <a:xfrm>
            <a:off x="873125" y="2134741"/>
            <a:ext cx="9759315" cy="7010400"/>
          </a:xfrm>
          <a:prstGeom prst="rect">
            <a:avLst/>
          </a:prstGeom>
        </p:spPr>
        <p:txBody>
          <a:bodyPr vert="horz" wrap="square" lIns="0" tIns="212725" rIns="0" bIns="0" rtlCol="0">
            <a:spAutoFit/>
          </a:bodyPr>
          <a:lstStyle/>
          <a:p>
            <a:pPr marL="12700">
              <a:lnSpc>
                <a:spcPct val="100000"/>
              </a:lnSpc>
              <a:spcBef>
                <a:spcPts val="1675"/>
              </a:spcBef>
              <a:tabLst>
                <a:tab pos="1501140" algn="l"/>
              </a:tabLst>
            </a:pPr>
            <a:r>
              <a:rPr sz="3200" dirty="0">
                <a:latin typeface="MS PGothic"/>
                <a:cs typeface="MS PGothic"/>
              </a:rPr>
              <a:t>活動③	言葉を聞いて理解する練習</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A</a:t>
            </a:r>
            <a:r>
              <a:rPr sz="3200" spc="-5" dirty="0">
                <a:latin typeface="MS PGothic"/>
                <a:cs typeface="MS PGothic"/>
              </a:rPr>
              <a:t>さんは単語リストを見て</a:t>
            </a:r>
            <a:r>
              <a:rPr sz="3200" spc="10" dirty="0">
                <a:latin typeface="MS PGothic"/>
                <a:cs typeface="MS PGothic"/>
              </a:rPr>
              <a:t>、</a:t>
            </a:r>
            <a:r>
              <a:rPr sz="3200" dirty="0">
                <a:solidFill>
                  <a:srgbClr val="C82506"/>
                </a:solidFill>
                <a:latin typeface="MS PGothic"/>
                <a:cs typeface="MS PGothic"/>
              </a:rPr>
              <a:t>単語を読む</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B</a:t>
            </a:r>
            <a:r>
              <a:rPr sz="3200" spc="-5" dirty="0">
                <a:latin typeface="MS PGothic"/>
                <a:cs typeface="MS PGothic"/>
              </a:rPr>
              <a:t>さんは単語リストを見なく</a:t>
            </a:r>
            <a:r>
              <a:rPr sz="3200" spc="15" dirty="0">
                <a:latin typeface="MS PGothic"/>
                <a:cs typeface="MS PGothic"/>
              </a:rPr>
              <a:t>、</a:t>
            </a:r>
            <a:r>
              <a:rPr sz="3200" spc="-5" dirty="0">
                <a:solidFill>
                  <a:srgbClr val="C82506"/>
                </a:solidFill>
                <a:latin typeface="MS PGothic"/>
                <a:cs typeface="MS PGothic"/>
              </a:rPr>
              <a:t>ベトナム語で意味を答える</a:t>
            </a:r>
            <a:endParaRPr sz="3200">
              <a:latin typeface="MS PGothic"/>
              <a:cs typeface="MS PGothic"/>
            </a:endParaRPr>
          </a:p>
          <a:p>
            <a:pPr marL="12700">
              <a:lnSpc>
                <a:spcPct val="100000"/>
              </a:lnSpc>
              <a:spcBef>
                <a:spcPts val="1580"/>
              </a:spcBef>
            </a:pPr>
            <a:r>
              <a:rPr sz="3200" spc="-5" dirty="0">
                <a:latin typeface="Arial MT"/>
                <a:cs typeface="Arial MT"/>
              </a:rPr>
              <a:t>3</a:t>
            </a:r>
            <a:r>
              <a:rPr sz="3200" spc="-5" dirty="0">
                <a:latin typeface="MS PGothic"/>
                <a:cs typeface="MS PGothic"/>
              </a:rPr>
              <a:t>．</a:t>
            </a:r>
            <a:r>
              <a:rPr sz="3200" spc="-5" dirty="0">
                <a:latin typeface="Arial MT"/>
                <a:cs typeface="Arial MT"/>
              </a:rPr>
              <a:t>5</a:t>
            </a:r>
            <a:r>
              <a:rPr sz="3200" dirty="0">
                <a:latin typeface="MS PGothic"/>
                <a:cs typeface="MS PGothic"/>
              </a:rPr>
              <a:t>問やったら役割チェンジをする</a:t>
            </a:r>
            <a:endParaRPr sz="3200">
              <a:latin typeface="MS PGothic"/>
              <a:cs typeface="MS PGothic"/>
            </a:endParaRPr>
          </a:p>
          <a:p>
            <a:pPr>
              <a:lnSpc>
                <a:spcPct val="100000"/>
              </a:lnSpc>
              <a:spcBef>
                <a:spcPts val="55"/>
              </a:spcBef>
            </a:pPr>
            <a:endParaRPr sz="3850">
              <a:latin typeface="MS PGothic"/>
              <a:cs typeface="MS PGothic"/>
            </a:endParaRPr>
          </a:p>
          <a:p>
            <a:pPr marL="12700">
              <a:lnSpc>
                <a:spcPct val="100000"/>
              </a:lnSpc>
              <a:tabLst>
                <a:tab pos="1501140" algn="l"/>
              </a:tabLst>
            </a:pPr>
            <a:r>
              <a:rPr sz="3200" dirty="0">
                <a:latin typeface="MS PGothic"/>
                <a:cs typeface="MS PGothic"/>
              </a:rPr>
              <a:t>活動④	覚えた語彙のアウトプット練習</a:t>
            </a:r>
            <a:endParaRPr sz="3200">
              <a:latin typeface="MS PGothic"/>
              <a:cs typeface="MS PGothic"/>
            </a:endParaRPr>
          </a:p>
          <a:p>
            <a:pPr marL="508634" indent="-496570">
              <a:lnSpc>
                <a:spcPct val="100000"/>
              </a:lnSpc>
              <a:spcBef>
                <a:spcPts val="1580"/>
              </a:spcBef>
              <a:buSzPct val="96875"/>
              <a:buAutoNum type="arabicPeriod"/>
              <a:tabLst>
                <a:tab pos="509270" algn="l"/>
              </a:tabLst>
            </a:pPr>
            <a:r>
              <a:rPr sz="3200" spc="-5" dirty="0">
                <a:latin typeface="Arial MT"/>
                <a:cs typeface="Arial MT"/>
              </a:rPr>
              <a:t>A</a:t>
            </a:r>
            <a:r>
              <a:rPr sz="3200" spc="-5" dirty="0">
                <a:latin typeface="MS PGothic"/>
                <a:cs typeface="MS PGothic"/>
              </a:rPr>
              <a:t>さんは単語リストを見て</a:t>
            </a:r>
            <a:r>
              <a:rPr sz="3200" spc="10" dirty="0">
                <a:latin typeface="MS PGothic"/>
                <a:cs typeface="MS PGothic"/>
              </a:rPr>
              <a:t>、</a:t>
            </a:r>
            <a:r>
              <a:rPr sz="3200" spc="-5" dirty="0">
                <a:solidFill>
                  <a:srgbClr val="C82506"/>
                </a:solidFill>
                <a:latin typeface="MS PGothic"/>
                <a:cs typeface="MS PGothic"/>
              </a:rPr>
              <a:t>ベトナム語の意味を言う</a:t>
            </a:r>
            <a:endParaRPr sz="3200">
              <a:latin typeface="MS PGothic"/>
              <a:cs typeface="MS PGothic"/>
            </a:endParaRPr>
          </a:p>
          <a:p>
            <a:pPr marL="508634" indent="-496570">
              <a:lnSpc>
                <a:spcPct val="100000"/>
              </a:lnSpc>
              <a:spcBef>
                <a:spcPts val="1575"/>
              </a:spcBef>
              <a:buSzPct val="96875"/>
              <a:buAutoNum type="arabicPeriod"/>
              <a:tabLst>
                <a:tab pos="509270" algn="l"/>
              </a:tabLst>
            </a:pPr>
            <a:r>
              <a:rPr sz="3200" spc="-5" dirty="0">
                <a:latin typeface="Arial MT"/>
                <a:cs typeface="Arial MT"/>
              </a:rPr>
              <a:t>B</a:t>
            </a:r>
            <a:r>
              <a:rPr sz="3200" spc="-5" dirty="0">
                <a:latin typeface="MS PGothic"/>
                <a:cs typeface="MS PGothic"/>
              </a:rPr>
              <a:t>さんは単語リストを見なく</a:t>
            </a:r>
            <a:r>
              <a:rPr sz="3200" spc="15" dirty="0">
                <a:latin typeface="MS PGothic"/>
                <a:cs typeface="MS PGothic"/>
              </a:rPr>
              <a:t>、</a:t>
            </a:r>
            <a:r>
              <a:rPr sz="3200" dirty="0">
                <a:solidFill>
                  <a:srgbClr val="C82506"/>
                </a:solidFill>
                <a:latin typeface="MS PGothic"/>
                <a:cs typeface="MS PGothic"/>
              </a:rPr>
              <a:t>日本語で単語を答える</a:t>
            </a:r>
            <a:endParaRPr sz="3200">
              <a:latin typeface="MS PGothic"/>
              <a:cs typeface="MS PGothic"/>
            </a:endParaRPr>
          </a:p>
          <a:p>
            <a:pPr marL="12700">
              <a:lnSpc>
                <a:spcPct val="100000"/>
              </a:lnSpc>
              <a:spcBef>
                <a:spcPts val="1575"/>
              </a:spcBef>
            </a:pPr>
            <a:r>
              <a:rPr sz="3200" spc="-5" dirty="0">
                <a:latin typeface="Arial MT"/>
                <a:cs typeface="Arial MT"/>
              </a:rPr>
              <a:t>3</a:t>
            </a:r>
            <a:r>
              <a:rPr sz="3200" spc="-5" dirty="0">
                <a:latin typeface="MS PGothic"/>
                <a:cs typeface="MS PGothic"/>
              </a:rPr>
              <a:t>．</a:t>
            </a:r>
            <a:r>
              <a:rPr sz="3200" spc="-5" dirty="0">
                <a:latin typeface="Arial MT"/>
                <a:cs typeface="Arial MT"/>
              </a:rPr>
              <a:t>5</a:t>
            </a:r>
            <a:r>
              <a:rPr sz="3200" dirty="0">
                <a:latin typeface="MS PGothic"/>
                <a:cs typeface="MS PGothic"/>
              </a:rPr>
              <a:t>問やったら役割チェンジをする</a:t>
            </a:r>
            <a:endParaRPr sz="3200">
              <a:latin typeface="MS PGothic"/>
              <a:cs typeface="MS PGothic"/>
            </a:endParaRPr>
          </a:p>
          <a:p>
            <a:pPr>
              <a:lnSpc>
                <a:spcPct val="100000"/>
              </a:lnSpc>
              <a:spcBef>
                <a:spcPts val="60"/>
              </a:spcBef>
            </a:pPr>
            <a:endParaRPr sz="3400">
              <a:latin typeface="MS PGothic"/>
              <a:cs typeface="MS PGothic"/>
            </a:endParaRPr>
          </a:p>
          <a:p>
            <a:pPr marL="12700">
              <a:lnSpc>
                <a:spcPct val="100000"/>
              </a:lnSpc>
            </a:pPr>
            <a:r>
              <a:rPr sz="3200" dirty="0">
                <a:solidFill>
                  <a:srgbClr val="C82506"/>
                </a:solidFill>
                <a:latin typeface="MS PGothic"/>
                <a:cs typeface="MS PGothic"/>
              </a:rPr>
              <a:t>※</a:t>
            </a:r>
            <a:r>
              <a:rPr sz="3200" spc="-140" dirty="0">
                <a:solidFill>
                  <a:srgbClr val="C82506"/>
                </a:solidFill>
                <a:latin typeface="MS PGothic"/>
                <a:cs typeface="MS PGothic"/>
              </a:rPr>
              <a:t> </a:t>
            </a:r>
            <a:r>
              <a:rPr sz="3200" dirty="0">
                <a:solidFill>
                  <a:srgbClr val="C82506"/>
                </a:solidFill>
                <a:latin typeface="MS PGothic"/>
                <a:cs typeface="MS PGothic"/>
              </a:rPr>
              <a:t>制限時間</a:t>
            </a:r>
            <a:r>
              <a:rPr sz="3200" spc="-5" dirty="0">
                <a:solidFill>
                  <a:srgbClr val="C82506"/>
                </a:solidFill>
                <a:latin typeface="MS PGothic"/>
                <a:cs typeface="MS PGothic"/>
              </a:rPr>
              <a:t>：</a:t>
            </a:r>
            <a:r>
              <a:rPr sz="3200" b="1" spc="-5" dirty="0">
                <a:solidFill>
                  <a:srgbClr val="C82506"/>
                </a:solidFill>
                <a:latin typeface="Arial"/>
                <a:cs typeface="Arial"/>
              </a:rPr>
              <a:t>5</a:t>
            </a:r>
            <a:r>
              <a:rPr sz="3200" dirty="0">
                <a:solidFill>
                  <a:srgbClr val="C82506"/>
                </a:solidFill>
                <a:latin typeface="MS PGothic"/>
                <a:cs typeface="MS PGothic"/>
              </a:rPr>
              <a:t>分</a:t>
            </a:r>
            <a:endParaRPr sz="3200">
              <a:latin typeface="MS PGothic"/>
              <a:cs typeface="MS P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99440" y="8911740"/>
            <a:ext cx="788035" cy="788035"/>
            <a:chOff x="12099440" y="8911740"/>
            <a:chExt cx="788035" cy="788035"/>
          </a:xfrm>
        </p:grpSpPr>
        <p:pic>
          <p:nvPicPr>
            <p:cNvPr id="3" name="object 3"/>
            <p:cNvPicPr/>
            <p:nvPr/>
          </p:nvPicPr>
          <p:blipFill>
            <a:blip r:embed="rId2" cstate="print"/>
            <a:stretch>
              <a:fillRect/>
            </a:stretch>
          </p:blipFill>
          <p:spPr>
            <a:xfrm>
              <a:off x="12099440" y="8911740"/>
              <a:ext cx="787500" cy="787500"/>
            </a:xfrm>
            <a:prstGeom prst="rect">
              <a:avLst/>
            </a:prstGeom>
          </p:spPr>
        </p:pic>
        <p:sp>
          <p:nvSpPr>
            <p:cNvPr id="4" name="object 4"/>
            <p:cNvSpPr/>
            <p:nvPr/>
          </p:nvSpPr>
          <p:spPr>
            <a:xfrm>
              <a:off x="12137540" y="8924440"/>
              <a:ext cx="711835" cy="711835"/>
            </a:xfrm>
            <a:custGeom>
              <a:avLst/>
              <a:gdLst/>
              <a:ahLst/>
              <a:cxnLst/>
              <a:rect l="l" t="t" r="r" b="b"/>
              <a:pathLst>
                <a:path w="711834" h="711834">
                  <a:moveTo>
                    <a:pt x="355649" y="711299"/>
                  </a:moveTo>
                  <a:lnTo>
                    <a:pt x="307390" y="708053"/>
                  </a:lnTo>
                  <a:lnTo>
                    <a:pt x="261103" y="698595"/>
                  </a:lnTo>
                  <a:lnTo>
                    <a:pt x="217214" y="683351"/>
                  </a:lnTo>
                  <a:lnTo>
                    <a:pt x="176146" y="662743"/>
                  </a:lnTo>
                  <a:lnTo>
                    <a:pt x="138322" y="637195"/>
                  </a:lnTo>
                  <a:lnTo>
                    <a:pt x="104167" y="607132"/>
                  </a:lnTo>
                  <a:lnTo>
                    <a:pt x="74104" y="572977"/>
                  </a:lnTo>
                  <a:lnTo>
                    <a:pt x="48556" y="535153"/>
                  </a:lnTo>
                  <a:lnTo>
                    <a:pt x="27948" y="494084"/>
                  </a:lnTo>
                  <a:lnTo>
                    <a:pt x="12704" y="450195"/>
                  </a:lnTo>
                  <a:lnTo>
                    <a:pt x="3246" y="403909"/>
                  </a:lnTo>
                  <a:lnTo>
                    <a:pt x="0" y="355649"/>
                  </a:lnTo>
                  <a:lnTo>
                    <a:pt x="3246" y="307390"/>
                  </a:lnTo>
                  <a:lnTo>
                    <a:pt x="12704" y="261103"/>
                  </a:lnTo>
                  <a:lnTo>
                    <a:pt x="27948" y="217214"/>
                  </a:lnTo>
                  <a:lnTo>
                    <a:pt x="48556" y="176146"/>
                  </a:lnTo>
                  <a:lnTo>
                    <a:pt x="74104" y="138322"/>
                  </a:lnTo>
                  <a:lnTo>
                    <a:pt x="104167" y="104166"/>
                  </a:lnTo>
                  <a:lnTo>
                    <a:pt x="138322" y="74104"/>
                  </a:lnTo>
                  <a:lnTo>
                    <a:pt x="176146" y="48556"/>
                  </a:lnTo>
                  <a:lnTo>
                    <a:pt x="217214" y="27948"/>
                  </a:lnTo>
                  <a:lnTo>
                    <a:pt x="261103" y="12704"/>
                  </a:lnTo>
                  <a:lnTo>
                    <a:pt x="307390" y="3246"/>
                  </a:lnTo>
                  <a:lnTo>
                    <a:pt x="355649" y="0"/>
                  </a:lnTo>
                  <a:lnTo>
                    <a:pt x="402397" y="3084"/>
                  </a:lnTo>
                  <a:lnTo>
                    <a:pt x="447949" y="12184"/>
                  </a:lnTo>
                  <a:lnTo>
                    <a:pt x="491751" y="27072"/>
                  </a:lnTo>
                  <a:lnTo>
                    <a:pt x="533250" y="47517"/>
                  </a:lnTo>
                  <a:lnTo>
                    <a:pt x="571895" y="73292"/>
                  </a:lnTo>
                  <a:lnTo>
                    <a:pt x="607132" y="104167"/>
                  </a:lnTo>
                  <a:lnTo>
                    <a:pt x="638007" y="139404"/>
                  </a:lnTo>
                  <a:lnTo>
                    <a:pt x="663781" y="178048"/>
                  </a:lnTo>
                  <a:lnTo>
                    <a:pt x="684227" y="219548"/>
                  </a:lnTo>
                  <a:lnTo>
                    <a:pt x="699115" y="263350"/>
                  </a:lnTo>
                  <a:lnTo>
                    <a:pt x="708215" y="308901"/>
                  </a:lnTo>
                  <a:lnTo>
                    <a:pt x="711299" y="355649"/>
                  </a:lnTo>
                  <a:lnTo>
                    <a:pt x="708053" y="403909"/>
                  </a:lnTo>
                  <a:lnTo>
                    <a:pt x="698595" y="450195"/>
                  </a:lnTo>
                  <a:lnTo>
                    <a:pt x="683351" y="494084"/>
                  </a:lnTo>
                  <a:lnTo>
                    <a:pt x="662743" y="535153"/>
                  </a:lnTo>
                  <a:lnTo>
                    <a:pt x="637195" y="572977"/>
                  </a:lnTo>
                  <a:lnTo>
                    <a:pt x="607132" y="607132"/>
                  </a:lnTo>
                  <a:lnTo>
                    <a:pt x="572977" y="637195"/>
                  </a:lnTo>
                  <a:lnTo>
                    <a:pt x="535153" y="662743"/>
                  </a:lnTo>
                  <a:lnTo>
                    <a:pt x="494084" y="683351"/>
                  </a:lnTo>
                  <a:lnTo>
                    <a:pt x="450195" y="698595"/>
                  </a:lnTo>
                  <a:lnTo>
                    <a:pt x="403909" y="708053"/>
                  </a:lnTo>
                  <a:lnTo>
                    <a:pt x="355649" y="711299"/>
                  </a:lnTo>
                  <a:close/>
                </a:path>
              </a:pathLst>
            </a:custGeom>
            <a:solidFill>
              <a:srgbClr val="FF3455"/>
            </a:solidFill>
          </p:spPr>
          <p:txBody>
            <a:bodyPr wrap="square" lIns="0" tIns="0" rIns="0" bIns="0" rtlCol="0"/>
            <a:lstStyle/>
            <a:p>
              <a:endParaRPr/>
            </a:p>
          </p:txBody>
        </p:sp>
      </p:grpSp>
      <p:grpSp>
        <p:nvGrpSpPr>
          <p:cNvPr id="5" name="object 5"/>
          <p:cNvGrpSpPr/>
          <p:nvPr/>
        </p:nvGrpSpPr>
        <p:grpSpPr>
          <a:xfrm>
            <a:off x="291238" y="0"/>
            <a:ext cx="397510" cy="2223135"/>
            <a:chOff x="291238" y="0"/>
            <a:chExt cx="397510" cy="2223135"/>
          </a:xfrm>
        </p:grpSpPr>
        <p:pic>
          <p:nvPicPr>
            <p:cNvPr id="6" name="object 6"/>
            <p:cNvPicPr/>
            <p:nvPr/>
          </p:nvPicPr>
          <p:blipFill>
            <a:blip r:embed="rId3" cstate="print"/>
            <a:stretch>
              <a:fillRect/>
            </a:stretch>
          </p:blipFill>
          <p:spPr>
            <a:xfrm>
              <a:off x="291238" y="0"/>
              <a:ext cx="396900" cy="2221308"/>
            </a:xfrm>
            <a:prstGeom prst="rect">
              <a:avLst/>
            </a:prstGeom>
          </p:spPr>
        </p:pic>
        <p:sp>
          <p:nvSpPr>
            <p:cNvPr id="7" name="object 7"/>
            <p:cNvSpPr/>
            <p:nvPr/>
          </p:nvSpPr>
          <p:spPr>
            <a:xfrm>
              <a:off x="329338" y="0"/>
              <a:ext cx="321310" cy="2159635"/>
            </a:xfrm>
            <a:custGeom>
              <a:avLst/>
              <a:gdLst/>
              <a:ahLst/>
              <a:cxnLst/>
              <a:rect l="l" t="t" r="r" b="b"/>
              <a:pathLst>
                <a:path w="321309" h="2159635">
                  <a:moveTo>
                    <a:pt x="320699" y="2159099"/>
                  </a:moveTo>
                  <a:lnTo>
                    <a:pt x="0" y="2159099"/>
                  </a:lnTo>
                  <a:lnTo>
                    <a:pt x="0" y="0"/>
                  </a:lnTo>
                  <a:lnTo>
                    <a:pt x="320699" y="0"/>
                  </a:lnTo>
                  <a:lnTo>
                    <a:pt x="320699" y="2159099"/>
                  </a:lnTo>
                  <a:close/>
                </a:path>
              </a:pathLst>
            </a:custGeom>
            <a:solidFill>
              <a:srgbClr val="DE1F00"/>
            </a:solidFill>
          </p:spPr>
          <p:txBody>
            <a:bodyPr wrap="square" lIns="0" tIns="0" rIns="0" bIns="0" rtlCol="0"/>
            <a:lstStyle/>
            <a:p>
              <a:endParaRPr/>
            </a:p>
          </p:txBody>
        </p:sp>
      </p:grpSp>
      <p:sp>
        <p:nvSpPr>
          <p:cNvPr id="8" name="object 8"/>
          <p:cNvSpPr txBox="1">
            <a:spLocks noGrp="1"/>
          </p:cNvSpPr>
          <p:nvPr>
            <p:ph type="title"/>
          </p:nvPr>
        </p:nvSpPr>
        <p:spPr>
          <a:xfrm>
            <a:off x="1304925" y="451935"/>
            <a:ext cx="9037955" cy="1000760"/>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82506"/>
                </a:solidFill>
                <a:latin typeface="Arial"/>
                <a:cs typeface="Arial"/>
              </a:rPr>
              <a:t>Quizlet</a:t>
            </a:r>
            <a:r>
              <a:rPr spc="-5" dirty="0">
                <a:solidFill>
                  <a:srgbClr val="C82506"/>
                </a:solidFill>
              </a:rPr>
              <a:t>で勉強しましょう！</a:t>
            </a:r>
          </a:p>
        </p:txBody>
      </p:sp>
      <p:sp>
        <p:nvSpPr>
          <p:cNvPr id="9" name="object 9"/>
          <p:cNvSpPr txBox="1"/>
          <p:nvPr/>
        </p:nvSpPr>
        <p:spPr>
          <a:xfrm>
            <a:off x="2103325" y="6572253"/>
            <a:ext cx="5941060" cy="543560"/>
          </a:xfrm>
          <a:prstGeom prst="rect">
            <a:avLst/>
          </a:prstGeom>
        </p:spPr>
        <p:txBody>
          <a:bodyPr vert="horz" wrap="square" lIns="0" tIns="12700" rIns="0" bIns="0" rtlCol="0">
            <a:spAutoFit/>
          </a:bodyPr>
          <a:lstStyle/>
          <a:p>
            <a:pPr marL="12700">
              <a:lnSpc>
                <a:spcPct val="100000"/>
              </a:lnSpc>
              <a:spcBef>
                <a:spcPts val="100"/>
              </a:spcBef>
            </a:pPr>
            <a:r>
              <a:rPr sz="3400" b="1" u="heavy" spc="-5" dirty="0">
                <a:solidFill>
                  <a:srgbClr val="0000FF"/>
                </a:solidFill>
                <a:uFill>
                  <a:solidFill>
                    <a:srgbClr val="0000FF"/>
                  </a:solidFill>
                </a:uFill>
                <a:latin typeface="Arial"/>
                <a:cs typeface="Arial"/>
                <a:hlinkClick r:id="rId4"/>
              </a:rPr>
              <a:t>Quizlet</a:t>
            </a:r>
            <a:r>
              <a:rPr sz="3400" u="heavy" spc="-5" dirty="0">
                <a:solidFill>
                  <a:srgbClr val="0000FF"/>
                </a:solidFill>
                <a:uFill>
                  <a:solidFill>
                    <a:srgbClr val="0000FF"/>
                  </a:solidFill>
                </a:uFill>
                <a:latin typeface="MS PGothic"/>
                <a:cs typeface="MS PGothic"/>
                <a:hlinkClick r:id="rId4"/>
              </a:rPr>
              <a:t>によって勉強しましょ</a:t>
            </a:r>
            <a:r>
              <a:rPr sz="3400" u="heavy" spc="10" dirty="0">
                <a:solidFill>
                  <a:srgbClr val="0000FF"/>
                </a:solidFill>
                <a:uFill>
                  <a:solidFill>
                    <a:srgbClr val="0000FF"/>
                  </a:solidFill>
                </a:uFill>
                <a:latin typeface="MS PGothic"/>
                <a:cs typeface="MS PGothic"/>
                <a:hlinkClick r:id="rId4"/>
              </a:rPr>
              <a:t>う</a:t>
            </a:r>
            <a:r>
              <a:rPr sz="3400" u="heavy" dirty="0">
                <a:solidFill>
                  <a:srgbClr val="0000FF"/>
                </a:solidFill>
                <a:uFill>
                  <a:solidFill>
                    <a:srgbClr val="0000FF"/>
                  </a:solidFill>
                </a:uFill>
                <a:latin typeface="MS PGothic"/>
                <a:cs typeface="MS PGothic"/>
                <a:hlinkClick r:id="rId4"/>
              </a:rPr>
              <a:t>！</a:t>
            </a:r>
            <a:endParaRPr sz="3400">
              <a:latin typeface="MS PGothic"/>
              <a:cs typeface="MS PGothic"/>
            </a:endParaRPr>
          </a:p>
        </p:txBody>
      </p:sp>
      <p:pic>
        <p:nvPicPr>
          <p:cNvPr id="10" name="object 10"/>
          <p:cNvPicPr/>
          <p:nvPr/>
        </p:nvPicPr>
        <p:blipFill>
          <a:blip r:embed="rId5" cstate="print"/>
          <a:stretch>
            <a:fillRect/>
          </a:stretch>
        </p:blipFill>
        <p:spPr>
          <a:xfrm>
            <a:off x="1820775" y="2243425"/>
            <a:ext cx="9169274" cy="4387749"/>
          </a:xfrm>
          <a:prstGeom prst="rect">
            <a:avLst/>
          </a:prstGeom>
        </p:spPr>
      </p:pic>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735">
              <a:lnSpc>
                <a:spcPct val="100000"/>
              </a:lnSpc>
              <a:spcBef>
                <a:spcPts val="10"/>
              </a:spcBef>
            </a:pPr>
            <a:fld id="{81D60167-4931-47E6-BA6A-407CBD079E47}" type="slidenum">
              <a:rPr dirty="0"/>
              <a:t>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TotalTime>
  <Words>1017</Words>
  <Application>Microsoft Office PowerPoint</Application>
  <PresentationFormat>Custom</PresentationFormat>
  <Paragraphs>315</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 MT</vt:lpstr>
      <vt:lpstr>MS PGothic</vt:lpstr>
      <vt:lpstr>Arial</vt:lpstr>
      <vt:lpstr>Calibri</vt:lpstr>
      <vt:lpstr>Roboto</vt:lpstr>
      <vt:lpstr>Times New Roman</vt:lpstr>
      <vt:lpstr>Office Theme</vt:lpstr>
      <vt:lpstr>PowerPoint Presentation</vt:lpstr>
      <vt:lpstr>授業の目的・目標</vt:lpstr>
      <vt:lpstr>目次</vt:lpstr>
      <vt:lpstr>カタカナ語</vt:lpstr>
      <vt:lpstr>アルファベット語の発声練習</vt:lpstr>
      <vt:lpstr>言葉の確認</vt:lpstr>
      <vt:lpstr>言葉確認</vt:lpstr>
      <vt:lpstr>言葉確認</vt:lpstr>
      <vt:lpstr>Quizletで勉強しましょう！</vt:lpstr>
      <vt:lpstr>文章の理解</vt:lpstr>
      <vt:lpstr>暗号化と認証の全体内容     　Zentai naiyō</vt:lpstr>
      <vt:lpstr>Warm up！</vt:lpstr>
      <vt:lpstr>Warm up</vt:lpstr>
      <vt:lpstr>Warm up</vt:lpstr>
      <vt:lpstr>データの暗号化</vt:lpstr>
      <vt:lpstr>データの暗号化</vt:lpstr>
      <vt:lpstr>翻訳してみよう！</vt:lpstr>
      <vt:lpstr>データの暗号化 Mã hóa dữ liệu</vt:lpstr>
      <vt:lpstr>データの暗号化 Mã hóa dữ liệu</vt:lpstr>
      <vt:lpstr>練習問題</vt:lpstr>
      <vt:lpstr>練習問題</vt:lpstr>
      <vt:lpstr>共通鍵暗号方式 と 公開鍵暗号方式</vt:lpstr>
      <vt:lpstr>暗号方式の導入</vt:lpstr>
      <vt:lpstr>暗号化方式の導入</vt:lpstr>
      <vt:lpstr>暗号化方式の導入</vt:lpstr>
      <vt:lpstr>共通鍵暗号方式</vt:lpstr>
      <vt:lpstr>共通鍵暗号方式</vt:lpstr>
      <vt:lpstr>公開鍵暗号方式</vt:lpstr>
      <vt:lpstr>公開鍵暗号方式</vt:lpstr>
      <vt:lpstr>チームワーク</vt:lpstr>
      <vt:lpstr>ワーク準備</vt:lpstr>
      <vt:lpstr>PowerPoint Presentation</vt:lpstr>
      <vt:lpstr>実践1</vt:lpstr>
      <vt:lpstr>共通鍵暗号方式 Mật mã khóa chung</vt:lpstr>
      <vt:lpstr>共通鍵暗号方式 Mật mã khóa chung</vt:lpstr>
      <vt:lpstr>公開鍵暗号方式 Mật mã khóa công khai</vt:lpstr>
      <vt:lpstr>公開鍵暗号方式 Mật mã khóa công khai</vt:lpstr>
      <vt:lpstr>導入場面の回答</vt:lpstr>
      <vt:lpstr>PowerPoint Presentation</vt:lpstr>
      <vt:lpstr>実践2</vt:lpstr>
      <vt:lpstr>共通鍵暗号方式 Mật mã khóa chung</vt:lpstr>
      <vt:lpstr>PowerPoint Presentation</vt:lpstr>
      <vt:lpstr>PowerPoint Presentation</vt:lpstr>
      <vt:lpstr>Q:どんな鍵を使いますか。</vt:lpstr>
      <vt:lpstr>次の授業予告</vt:lpstr>
      <vt:lpstr>事前学習</vt:lpstr>
      <vt:lpstr>事前学習</vt:lpstr>
      <vt:lpstr>小テスト</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（公開用）09 9.3 暗号化と認証(1)</dc:title>
  <cp:lastModifiedBy>Mac Van Khanh 20204990</cp:lastModifiedBy>
  <cp:revision>1</cp:revision>
  <dcterms:created xsi:type="dcterms:W3CDTF">2023-05-25T06:13:14Z</dcterms:created>
  <dcterms:modified xsi:type="dcterms:W3CDTF">2023-05-25T06:54:43Z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